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33" r:id="rId1"/>
    <p:sldMasterId id="2147484745" r:id="rId2"/>
    <p:sldMasterId id="2147484757" r:id="rId3"/>
    <p:sldMasterId id="2147484770" r:id="rId4"/>
  </p:sldMasterIdLst>
  <p:notesMasterIdLst>
    <p:notesMasterId r:id="rId23"/>
  </p:notesMasterIdLst>
  <p:sldIdLst>
    <p:sldId id="273" r:id="rId5"/>
    <p:sldId id="308" r:id="rId6"/>
    <p:sldId id="297" r:id="rId7"/>
    <p:sldId id="282" r:id="rId8"/>
    <p:sldId id="283" r:id="rId9"/>
    <p:sldId id="286" r:id="rId10"/>
    <p:sldId id="274" r:id="rId11"/>
    <p:sldId id="309" r:id="rId12"/>
    <p:sldId id="311" r:id="rId13"/>
    <p:sldId id="299" r:id="rId14"/>
    <p:sldId id="310" r:id="rId15"/>
    <p:sldId id="293" r:id="rId16"/>
    <p:sldId id="281" r:id="rId17"/>
    <p:sldId id="307" r:id="rId18"/>
    <p:sldId id="305" r:id="rId19"/>
    <p:sldId id="312" r:id="rId20"/>
    <p:sldId id="306" r:id="rId21"/>
    <p:sldId id="30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Jarboe" initials="JJ"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22F"/>
    <a:srgbClr val="339966"/>
    <a:srgbClr val="1F3A73"/>
    <a:srgbClr val="A92119"/>
    <a:srgbClr val="EFE1E6"/>
    <a:srgbClr val="BEF1F8"/>
    <a:srgbClr val="ED9643"/>
    <a:srgbClr val="876AA1"/>
    <a:srgbClr val="62B452"/>
    <a:srgbClr val="2C5D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71" autoAdjust="0"/>
    <p:restoredTop sz="95185"/>
  </p:normalViewPr>
  <p:slideViewPr>
    <p:cSldViewPr>
      <p:cViewPr varScale="1">
        <p:scale>
          <a:sx n="110" d="100"/>
          <a:sy n="110" d="100"/>
        </p:scale>
        <p:origin x="100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FBF92-D160-1D45-97D3-E5075C6B785B}"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093E96C7-EDB3-BF41-B84C-EBD5FD0A48E8}">
      <dgm:prSet phldrT="[Text]" custT="1"/>
      <dgm:spPr/>
      <dgm:t>
        <a:bodyPr/>
        <a:lstStyle/>
        <a:p>
          <a:r>
            <a:rPr lang="en-US" sz="1100" b="1" dirty="0"/>
            <a:t>Problem Solving</a:t>
          </a:r>
        </a:p>
      </dgm:t>
    </dgm:pt>
    <dgm:pt modelId="{2AD0F5D7-B1DA-B247-92AF-E4BB24522DB7}" type="parTrans" cxnId="{BEA11323-8AF4-8145-973C-8F4F875EB4FE}">
      <dgm:prSet/>
      <dgm:spPr/>
      <dgm:t>
        <a:bodyPr/>
        <a:lstStyle/>
        <a:p>
          <a:endParaRPr lang="en-US"/>
        </a:p>
      </dgm:t>
    </dgm:pt>
    <dgm:pt modelId="{E9C29BE1-D0BC-CD46-B372-53C02DBCFA91}" type="sibTrans" cxnId="{BEA11323-8AF4-8145-973C-8F4F875EB4FE}">
      <dgm:prSet/>
      <dgm:spPr/>
      <dgm:t>
        <a:bodyPr/>
        <a:lstStyle/>
        <a:p>
          <a:endParaRPr lang="en-US"/>
        </a:p>
      </dgm:t>
    </dgm:pt>
    <dgm:pt modelId="{30836115-23DC-F54B-BEF5-9115BE2C8C85}">
      <dgm:prSet phldrT="[Text]" custT="1"/>
      <dgm:spPr/>
      <dgm:t>
        <a:bodyPr/>
        <a:lstStyle/>
        <a:p>
          <a:r>
            <a:rPr lang="en-US" sz="1000" b="1" dirty="0"/>
            <a:t>Presentations/</a:t>
          </a:r>
        </a:p>
        <a:p>
          <a:r>
            <a:rPr lang="en-US" sz="1000" b="1" dirty="0"/>
            <a:t>Workshops</a:t>
          </a:r>
        </a:p>
      </dgm:t>
    </dgm:pt>
    <dgm:pt modelId="{F19EFC2A-D88C-A946-8B91-F41CC5484CD2}" type="parTrans" cxnId="{347F4FBC-8B0D-D647-9840-72C0A7526AC0}">
      <dgm:prSet/>
      <dgm:spPr/>
      <dgm:t>
        <a:bodyPr/>
        <a:lstStyle/>
        <a:p>
          <a:endParaRPr lang="en-US"/>
        </a:p>
      </dgm:t>
    </dgm:pt>
    <dgm:pt modelId="{79CC0B61-3317-3B47-98E0-DBF0E68C982E}" type="sibTrans" cxnId="{347F4FBC-8B0D-D647-9840-72C0A7526AC0}">
      <dgm:prSet/>
      <dgm:spPr/>
      <dgm:t>
        <a:bodyPr/>
        <a:lstStyle/>
        <a:p>
          <a:endParaRPr lang="en-US"/>
        </a:p>
      </dgm:t>
    </dgm:pt>
    <dgm:pt modelId="{FDDD5949-982F-F745-BFB5-A8498A740A44}">
      <dgm:prSet phldrT="[Text]" custT="1"/>
      <dgm:spPr/>
      <dgm:t>
        <a:bodyPr/>
        <a:lstStyle/>
        <a:p>
          <a:r>
            <a:rPr lang="en-US" sz="1100" b="1" dirty="0"/>
            <a:t>Reports</a:t>
          </a:r>
        </a:p>
      </dgm:t>
    </dgm:pt>
    <dgm:pt modelId="{B764EBAA-E689-404A-A475-EED91FF99609}" type="parTrans" cxnId="{82AAF0B9-8DED-4A46-BF27-AAC473739CDD}">
      <dgm:prSet/>
      <dgm:spPr/>
      <dgm:t>
        <a:bodyPr/>
        <a:lstStyle/>
        <a:p>
          <a:endParaRPr lang="en-US"/>
        </a:p>
      </dgm:t>
    </dgm:pt>
    <dgm:pt modelId="{64EB1888-5C7A-BB4E-B2EE-B844C56F6E57}" type="sibTrans" cxnId="{82AAF0B9-8DED-4A46-BF27-AAC473739CDD}">
      <dgm:prSet/>
      <dgm:spPr/>
      <dgm:t>
        <a:bodyPr/>
        <a:lstStyle/>
        <a:p>
          <a:endParaRPr lang="en-US"/>
        </a:p>
      </dgm:t>
    </dgm:pt>
    <dgm:pt modelId="{0302C395-025C-D848-8B71-90D63DA9622C}">
      <dgm:prSet phldrT="[Text]" custT="1"/>
      <dgm:spPr/>
      <dgm:t>
        <a:bodyPr/>
        <a:lstStyle/>
        <a:p>
          <a:r>
            <a:rPr lang="en-US" sz="1100" b="1" dirty="0"/>
            <a:t>Interviews</a:t>
          </a:r>
        </a:p>
      </dgm:t>
    </dgm:pt>
    <dgm:pt modelId="{652B2884-E990-2D47-A9B6-281FB7C47A6C}" type="parTrans" cxnId="{B589969D-3C25-5440-ABBD-8E135AE11F0D}">
      <dgm:prSet/>
      <dgm:spPr/>
      <dgm:t>
        <a:bodyPr/>
        <a:lstStyle/>
        <a:p>
          <a:endParaRPr lang="en-US"/>
        </a:p>
      </dgm:t>
    </dgm:pt>
    <dgm:pt modelId="{90715841-AA09-B34D-917B-43F922B172B5}" type="sibTrans" cxnId="{B589969D-3C25-5440-ABBD-8E135AE11F0D}">
      <dgm:prSet/>
      <dgm:spPr/>
      <dgm:t>
        <a:bodyPr/>
        <a:lstStyle/>
        <a:p>
          <a:endParaRPr lang="en-US"/>
        </a:p>
      </dgm:t>
    </dgm:pt>
    <dgm:pt modelId="{A67B912A-C131-6C4A-88AA-D103F79AEB0E}">
      <dgm:prSet phldrT="[Text]" custT="1"/>
      <dgm:spPr/>
      <dgm:t>
        <a:bodyPr/>
        <a:lstStyle/>
        <a:p>
          <a:r>
            <a:rPr lang="en-US" sz="1100" b="1" dirty="0"/>
            <a:t>Coaching</a:t>
          </a:r>
        </a:p>
      </dgm:t>
    </dgm:pt>
    <dgm:pt modelId="{5224B073-6E07-514E-87EA-4BCCE1A7A73D}" type="parTrans" cxnId="{4204F65D-DEC0-2440-B93E-71FFFC5DBD8E}">
      <dgm:prSet/>
      <dgm:spPr/>
      <dgm:t>
        <a:bodyPr/>
        <a:lstStyle/>
        <a:p>
          <a:endParaRPr lang="en-US"/>
        </a:p>
      </dgm:t>
    </dgm:pt>
    <dgm:pt modelId="{0304AA7F-3BB7-E74F-8D59-DD0513E1CF61}" type="sibTrans" cxnId="{4204F65D-DEC0-2440-B93E-71FFFC5DBD8E}">
      <dgm:prSet/>
      <dgm:spPr/>
      <dgm:t>
        <a:bodyPr/>
        <a:lstStyle/>
        <a:p>
          <a:endParaRPr lang="en-US"/>
        </a:p>
      </dgm:t>
    </dgm:pt>
    <dgm:pt modelId="{C05F8359-CCBC-594F-A26E-7D00D15F32E2}" type="pres">
      <dgm:prSet presAssocID="{705FBF92-D160-1D45-97D3-E5075C6B785B}" presName="cycle" presStyleCnt="0">
        <dgm:presLayoutVars>
          <dgm:dir/>
          <dgm:resizeHandles val="exact"/>
        </dgm:presLayoutVars>
      </dgm:prSet>
      <dgm:spPr/>
      <dgm:t>
        <a:bodyPr/>
        <a:lstStyle/>
        <a:p>
          <a:endParaRPr lang="en-US"/>
        </a:p>
      </dgm:t>
    </dgm:pt>
    <dgm:pt modelId="{F06385C7-86B8-294D-B5F5-21E5D6D97107}" type="pres">
      <dgm:prSet presAssocID="{093E96C7-EDB3-BF41-B84C-EBD5FD0A48E8}" presName="node" presStyleLbl="node1" presStyleIdx="0" presStyleCnt="5">
        <dgm:presLayoutVars>
          <dgm:bulletEnabled val="1"/>
        </dgm:presLayoutVars>
      </dgm:prSet>
      <dgm:spPr/>
      <dgm:t>
        <a:bodyPr/>
        <a:lstStyle/>
        <a:p>
          <a:endParaRPr lang="en-US"/>
        </a:p>
      </dgm:t>
    </dgm:pt>
    <dgm:pt modelId="{7E886B94-900E-6E45-AC61-01CA040142F4}" type="pres">
      <dgm:prSet presAssocID="{093E96C7-EDB3-BF41-B84C-EBD5FD0A48E8}" presName="spNode" presStyleCnt="0"/>
      <dgm:spPr/>
    </dgm:pt>
    <dgm:pt modelId="{580A8530-D9B3-5543-A47E-1C667DC26399}" type="pres">
      <dgm:prSet presAssocID="{E9C29BE1-D0BC-CD46-B372-53C02DBCFA91}" presName="sibTrans" presStyleLbl="sibTrans1D1" presStyleIdx="0" presStyleCnt="5"/>
      <dgm:spPr/>
      <dgm:t>
        <a:bodyPr/>
        <a:lstStyle/>
        <a:p>
          <a:endParaRPr lang="en-US"/>
        </a:p>
      </dgm:t>
    </dgm:pt>
    <dgm:pt modelId="{7341A3EB-4A4F-A945-8A95-E3087FBEEFCD}" type="pres">
      <dgm:prSet presAssocID="{30836115-23DC-F54B-BEF5-9115BE2C8C85}" presName="node" presStyleLbl="node1" presStyleIdx="1" presStyleCnt="5" custScaleX="139922">
        <dgm:presLayoutVars>
          <dgm:bulletEnabled val="1"/>
        </dgm:presLayoutVars>
      </dgm:prSet>
      <dgm:spPr/>
      <dgm:t>
        <a:bodyPr/>
        <a:lstStyle/>
        <a:p>
          <a:endParaRPr lang="en-US"/>
        </a:p>
      </dgm:t>
    </dgm:pt>
    <dgm:pt modelId="{D44B1393-B9BB-5345-AA16-1C64B60E1EA7}" type="pres">
      <dgm:prSet presAssocID="{30836115-23DC-F54B-BEF5-9115BE2C8C85}" presName="spNode" presStyleCnt="0"/>
      <dgm:spPr/>
    </dgm:pt>
    <dgm:pt modelId="{3B534078-E5A8-B746-86C4-BB7E512DAFE4}" type="pres">
      <dgm:prSet presAssocID="{79CC0B61-3317-3B47-98E0-DBF0E68C982E}" presName="sibTrans" presStyleLbl="sibTrans1D1" presStyleIdx="1" presStyleCnt="5"/>
      <dgm:spPr/>
      <dgm:t>
        <a:bodyPr/>
        <a:lstStyle/>
        <a:p>
          <a:endParaRPr lang="en-US"/>
        </a:p>
      </dgm:t>
    </dgm:pt>
    <dgm:pt modelId="{304F55FA-AB81-9F48-AF25-7186641EDF9A}" type="pres">
      <dgm:prSet presAssocID="{FDDD5949-982F-F745-BFB5-A8498A740A44}" presName="node" presStyleLbl="node1" presStyleIdx="2" presStyleCnt="5">
        <dgm:presLayoutVars>
          <dgm:bulletEnabled val="1"/>
        </dgm:presLayoutVars>
      </dgm:prSet>
      <dgm:spPr/>
      <dgm:t>
        <a:bodyPr/>
        <a:lstStyle/>
        <a:p>
          <a:endParaRPr lang="en-US"/>
        </a:p>
      </dgm:t>
    </dgm:pt>
    <dgm:pt modelId="{CFAC4101-754C-7D44-9B67-4933E4492BAF}" type="pres">
      <dgm:prSet presAssocID="{FDDD5949-982F-F745-BFB5-A8498A740A44}" presName="spNode" presStyleCnt="0"/>
      <dgm:spPr/>
    </dgm:pt>
    <dgm:pt modelId="{908D6D74-B0C1-534D-BC28-83A781BB27BA}" type="pres">
      <dgm:prSet presAssocID="{64EB1888-5C7A-BB4E-B2EE-B844C56F6E57}" presName="sibTrans" presStyleLbl="sibTrans1D1" presStyleIdx="2" presStyleCnt="5"/>
      <dgm:spPr/>
      <dgm:t>
        <a:bodyPr/>
        <a:lstStyle/>
        <a:p>
          <a:endParaRPr lang="en-US"/>
        </a:p>
      </dgm:t>
    </dgm:pt>
    <dgm:pt modelId="{B8712ACE-BE08-ED40-8AAA-EA327E29FB87}" type="pres">
      <dgm:prSet presAssocID="{0302C395-025C-D848-8B71-90D63DA9622C}" presName="node" presStyleLbl="node1" presStyleIdx="3" presStyleCnt="5" custScaleX="122610">
        <dgm:presLayoutVars>
          <dgm:bulletEnabled val="1"/>
        </dgm:presLayoutVars>
      </dgm:prSet>
      <dgm:spPr/>
      <dgm:t>
        <a:bodyPr/>
        <a:lstStyle/>
        <a:p>
          <a:endParaRPr lang="en-US"/>
        </a:p>
      </dgm:t>
    </dgm:pt>
    <dgm:pt modelId="{385552C7-AD0B-3D41-BE38-4FE91515D089}" type="pres">
      <dgm:prSet presAssocID="{0302C395-025C-D848-8B71-90D63DA9622C}" presName="spNode" presStyleCnt="0"/>
      <dgm:spPr/>
    </dgm:pt>
    <dgm:pt modelId="{AA8DA576-F24B-FE40-9A13-3032CB583A7F}" type="pres">
      <dgm:prSet presAssocID="{90715841-AA09-B34D-917B-43F922B172B5}" presName="sibTrans" presStyleLbl="sibTrans1D1" presStyleIdx="3" presStyleCnt="5"/>
      <dgm:spPr/>
      <dgm:t>
        <a:bodyPr/>
        <a:lstStyle/>
        <a:p>
          <a:endParaRPr lang="en-US"/>
        </a:p>
      </dgm:t>
    </dgm:pt>
    <dgm:pt modelId="{5B9144C7-87D7-164C-9CD5-2DC2FE17AF02}" type="pres">
      <dgm:prSet presAssocID="{A67B912A-C131-6C4A-88AA-D103F79AEB0E}" presName="node" presStyleLbl="node1" presStyleIdx="4" presStyleCnt="5">
        <dgm:presLayoutVars>
          <dgm:bulletEnabled val="1"/>
        </dgm:presLayoutVars>
      </dgm:prSet>
      <dgm:spPr/>
      <dgm:t>
        <a:bodyPr/>
        <a:lstStyle/>
        <a:p>
          <a:endParaRPr lang="en-US"/>
        </a:p>
      </dgm:t>
    </dgm:pt>
    <dgm:pt modelId="{92E02492-B7EF-2648-AEA0-8D1458BF6602}" type="pres">
      <dgm:prSet presAssocID="{A67B912A-C131-6C4A-88AA-D103F79AEB0E}" presName="spNode" presStyleCnt="0"/>
      <dgm:spPr/>
    </dgm:pt>
    <dgm:pt modelId="{FB81C057-88B6-6F42-AD9B-FCD35681DE73}" type="pres">
      <dgm:prSet presAssocID="{0304AA7F-3BB7-E74F-8D59-DD0513E1CF61}" presName="sibTrans" presStyleLbl="sibTrans1D1" presStyleIdx="4" presStyleCnt="5"/>
      <dgm:spPr/>
      <dgm:t>
        <a:bodyPr/>
        <a:lstStyle/>
        <a:p>
          <a:endParaRPr lang="en-US"/>
        </a:p>
      </dgm:t>
    </dgm:pt>
  </dgm:ptLst>
  <dgm:cxnLst>
    <dgm:cxn modelId="{2C2DC55E-3DE9-114C-AACA-B38F5F9DA6E6}" type="presOf" srcId="{093E96C7-EDB3-BF41-B84C-EBD5FD0A48E8}" destId="{F06385C7-86B8-294D-B5F5-21E5D6D97107}" srcOrd="0" destOrd="0" presId="urn:microsoft.com/office/officeart/2005/8/layout/cycle6"/>
    <dgm:cxn modelId="{98AF91A3-F7E0-6B48-9DAC-C27FBEFF2464}" type="presOf" srcId="{E9C29BE1-D0BC-CD46-B372-53C02DBCFA91}" destId="{580A8530-D9B3-5543-A47E-1C667DC26399}" srcOrd="0" destOrd="0" presId="urn:microsoft.com/office/officeart/2005/8/layout/cycle6"/>
    <dgm:cxn modelId="{F7DC4F37-0132-A04D-BC96-57926A506E9D}" type="presOf" srcId="{79CC0B61-3317-3B47-98E0-DBF0E68C982E}" destId="{3B534078-E5A8-B746-86C4-BB7E512DAFE4}" srcOrd="0" destOrd="0" presId="urn:microsoft.com/office/officeart/2005/8/layout/cycle6"/>
    <dgm:cxn modelId="{F8E44FF7-F100-B64A-9E7F-A9DA14F084AA}" type="presOf" srcId="{FDDD5949-982F-F745-BFB5-A8498A740A44}" destId="{304F55FA-AB81-9F48-AF25-7186641EDF9A}" srcOrd="0" destOrd="0" presId="urn:microsoft.com/office/officeart/2005/8/layout/cycle6"/>
    <dgm:cxn modelId="{1905C268-ED1E-7B45-BFA0-124465978144}" type="presOf" srcId="{30836115-23DC-F54B-BEF5-9115BE2C8C85}" destId="{7341A3EB-4A4F-A945-8A95-E3087FBEEFCD}" srcOrd="0" destOrd="0" presId="urn:microsoft.com/office/officeart/2005/8/layout/cycle6"/>
    <dgm:cxn modelId="{7FD7D04F-AB20-534B-8B13-DFEA513663B0}" type="presOf" srcId="{705FBF92-D160-1D45-97D3-E5075C6B785B}" destId="{C05F8359-CCBC-594F-A26E-7D00D15F32E2}" srcOrd="0" destOrd="0" presId="urn:microsoft.com/office/officeart/2005/8/layout/cycle6"/>
    <dgm:cxn modelId="{BEA11323-8AF4-8145-973C-8F4F875EB4FE}" srcId="{705FBF92-D160-1D45-97D3-E5075C6B785B}" destId="{093E96C7-EDB3-BF41-B84C-EBD5FD0A48E8}" srcOrd="0" destOrd="0" parTransId="{2AD0F5D7-B1DA-B247-92AF-E4BB24522DB7}" sibTransId="{E9C29BE1-D0BC-CD46-B372-53C02DBCFA91}"/>
    <dgm:cxn modelId="{91B30182-3FAD-CF46-8F19-907297CD9AB1}" type="presOf" srcId="{A67B912A-C131-6C4A-88AA-D103F79AEB0E}" destId="{5B9144C7-87D7-164C-9CD5-2DC2FE17AF02}" srcOrd="0" destOrd="0" presId="urn:microsoft.com/office/officeart/2005/8/layout/cycle6"/>
    <dgm:cxn modelId="{B589969D-3C25-5440-ABBD-8E135AE11F0D}" srcId="{705FBF92-D160-1D45-97D3-E5075C6B785B}" destId="{0302C395-025C-D848-8B71-90D63DA9622C}" srcOrd="3" destOrd="0" parTransId="{652B2884-E990-2D47-A9B6-281FB7C47A6C}" sibTransId="{90715841-AA09-B34D-917B-43F922B172B5}"/>
    <dgm:cxn modelId="{82AAF0B9-8DED-4A46-BF27-AAC473739CDD}" srcId="{705FBF92-D160-1D45-97D3-E5075C6B785B}" destId="{FDDD5949-982F-F745-BFB5-A8498A740A44}" srcOrd="2" destOrd="0" parTransId="{B764EBAA-E689-404A-A475-EED91FF99609}" sibTransId="{64EB1888-5C7A-BB4E-B2EE-B844C56F6E57}"/>
    <dgm:cxn modelId="{C0C95145-120A-A449-B079-BF6BCCF99BAD}" type="presOf" srcId="{64EB1888-5C7A-BB4E-B2EE-B844C56F6E57}" destId="{908D6D74-B0C1-534D-BC28-83A781BB27BA}" srcOrd="0" destOrd="0" presId="urn:microsoft.com/office/officeart/2005/8/layout/cycle6"/>
    <dgm:cxn modelId="{4204F65D-DEC0-2440-B93E-71FFFC5DBD8E}" srcId="{705FBF92-D160-1D45-97D3-E5075C6B785B}" destId="{A67B912A-C131-6C4A-88AA-D103F79AEB0E}" srcOrd="4" destOrd="0" parTransId="{5224B073-6E07-514E-87EA-4BCCE1A7A73D}" sibTransId="{0304AA7F-3BB7-E74F-8D59-DD0513E1CF61}"/>
    <dgm:cxn modelId="{347F4FBC-8B0D-D647-9840-72C0A7526AC0}" srcId="{705FBF92-D160-1D45-97D3-E5075C6B785B}" destId="{30836115-23DC-F54B-BEF5-9115BE2C8C85}" srcOrd="1" destOrd="0" parTransId="{F19EFC2A-D88C-A946-8B91-F41CC5484CD2}" sibTransId="{79CC0B61-3317-3B47-98E0-DBF0E68C982E}"/>
    <dgm:cxn modelId="{703DF6EB-EB19-F840-A447-4F301A5EEFCD}" type="presOf" srcId="{0302C395-025C-D848-8B71-90D63DA9622C}" destId="{B8712ACE-BE08-ED40-8AAA-EA327E29FB87}" srcOrd="0" destOrd="0" presId="urn:microsoft.com/office/officeart/2005/8/layout/cycle6"/>
    <dgm:cxn modelId="{D7C3DD57-0377-8042-A9CF-DE536B6ECE60}" type="presOf" srcId="{0304AA7F-3BB7-E74F-8D59-DD0513E1CF61}" destId="{FB81C057-88B6-6F42-AD9B-FCD35681DE73}" srcOrd="0" destOrd="0" presId="urn:microsoft.com/office/officeart/2005/8/layout/cycle6"/>
    <dgm:cxn modelId="{FCC511E5-F96D-5D4D-8E16-A8D891A89534}" type="presOf" srcId="{90715841-AA09-B34D-917B-43F922B172B5}" destId="{AA8DA576-F24B-FE40-9A13-3032CB583A7F}" srcOrd="0" destOrd="0" presId="urn:microsoft.com/office/officeart/2005/8/layout/cycle6"/>
    <dgm:cxn modelId="{6D8C1DFB-D14D-5144-BF99-D2458EDA5851}" type="presParOf" srcId="{C05F8359-CCBC-594F-A26E-7D00D15F32E2}" destId="{F06385C7-86B8-294D-B5F5-21E5D6D97107}" srcOrd="0" destOrd="0" presId="urn:microsoft.com/office/officeart/2005/8/layout/cycle6"/>
    <dgm:cxn modelId="{938C1F85-06B0-D34B-8064-7E7DD067032A}" type="presParOf" srcId="{C05F8359-CCBC-594F-A26E-7D00D15F32E2}" destId="{7E886B94-900E-6E45-AC61-01CA040142F4}" srcOrd="1" destOrd="0" presId="urn:microsoft.com/office/officeart/2005/8/layout/cycle6"/>
    <dgm:cxn modelId="{249218A1-FD74-8841-B3CE-0AB22851E6BE}" type="presParOf" srcId="{C05F8359-CCBC-594F-A26E-7D00D15F32E2}" destId="{580A8530-D9B3-5543-A47E-1C667DC26399}" srcOrd="2" destOrd="0" presId="urn:microsoft.com/office/officeart/2005/8/layout/cycle6"/>
    <dgm:cxn modelId="{5E2AFEB5-524C-5B4C-BD92-C60C6679AAB1}" type="presParOf" srcId="{C05F8359-CCBC-594F-A26E-7D00D15F32E2}" destId="{7341A3EB-4A4F-A945-8A95-E3087FBEEFCD}" srcOrd="3" destOrd="0" presId="urn:microsoft.com/office/officeart/2005/8/layout/cycle6"/>
    <dgm:cxn modelId="{1DEC2696-0B94-2E4E-ABA2-3B6C28512354}" type="presParOf" srcId="{C05F8359-CCBC-594F-A26E-7D00D15F32E2}" destId="{D44B1393-B9BB-5345-AA16-1C64B60E1EA7}" srcOrd="4" destOrd="0" presId="urn:microsoft.com/office/officeart/2005/8/layout/cycle6"/>
    <dgm:cxn modelId="{9249A556-455B-D04E-9D09-071B4DA0B7B3}" type="presParOf" srcId="{C05F8359-CCBC-594F-A26E-7D00D15F32E2}" destId="{3B534078-E5A8-B746-86C4-BB7E512DAFE4}" srcOrd="5" destOrd="0" presId="urn:microsoft.com/office/officeart/2005/8/layout/cycle6"/>
    <dgm:cxn modelId="{83CEA1B8-BEF6-C446-8EAB-4FE329AEB2F2}" type="presParOf" srcId="{C05F8359-CCBC-594F-A26E-7D00D15F32E2}" destId="{304F55FA-AB81-9F48-AF25-7186641EDF9A}" srcOrd="6" destOrd="0" presId="urn:microsoft.com/office/officeart/2005/8/layout/cycle6"/>
    <dgm:cxn modelId="{2F371E2D-AEAC-9F42-A10A-4377F60EE5AD}" type="presParOf" srcId="{C05F8359-CCBC-594F-A26E-7D00D15F32E2}" destId="{CFAC4101-754C-7D44-9B67-4933E4492BAF}" srcOrd="7" destOrd="0" presId="urn:microsoft.com/office/officeart/2005/8/layout/cycle6"/>
    <dgm:cxn modelId="{70F46CB8-2AB9-A14A-96F8-80EF567C64EF}" type="presParOf" srcId="{C05F8359-CCBC-594F-A26E-7D00D15F32E2}" destId="{908D6D74-B0C1-534D-BC28-83A781BB27BA}" srcOrd="8" destOrd="0" presId="urn:microsoft.com/office/officeart/2005/8/layout/cycle6"/>
    <dgm:cxn modelId="{DBFF0003-C792-5745-ABF0-4580D206D79C}" type="presParOf" srcId="{C05F8359-CCBC-594F-A26E-7D00D15F32E2}" destId="{B8712ACE-BE08-ED40-8AAA-EA327E29FB87}" srcOrd="9" destOrd="0" presId="urn:microsoft.com/office/officeart/2005/8/layout/cycle6"/>
    <dgm:cxn modelId="{FB341DBF-EFCA-C742-994D-E806468E489A}" type="presParOf" srcId="{C05F8359-CCBC-594F-A26E-7D00D15F32E2}" destId="{385552C7-AD0B-3D41-BE38-4FE91515D089}" srcOrd="10" destOrd="0" presId="urn:microsoft.com/office/officeart/2005/8/layout/cycle6"/>
    <dgm:cxn modelId="{6C6F524D-DE83-9C4D-895F-3BDF5347763D}" type="presParOf" srcId="{C05F8359-CCBC-594F-A26E-7D00D15F32E2}" destId="{AA8DA576-F24B-FE40-9A13-3032CB583A7F}" srcOrd="11" destOrd="0" presId="urn:microsoft.com/office/officeart/2005/8/layout/cycle6"/>
    <dgm:cxn modelId="{17848E0F-3240-504D-AFBE-4A91003659A3}" type="presParOf" srcId="{C05F8359-CCBC-594F-A26E-7D00D15F32E2}" destId="{5B9144C7-87D7-164C-9CD5-2DC2FE17AF02}" srcOrd="12" destOrd="0" presId="urn:microsoft.com/office/officeart/2005/8/layout/cycle6"/>
    <dgm:cxn modelId="{07D0CAD2-910A-8641-A41F-F0C358E2DA8F}" type="presParOf" srcId="{C05F8359-CCBC-594F-A26E-7D00D15F32E2}" destId="{92E02492-B7EF-2648-AEA0-8D1458BF6602}" srcOrd="13" destOrd="0" presId="urn:microsoft.com/office/officeart/2005/8/layout/cycle6"/>
    <dgm:cxn modelId="{4D9CFB51-D5F4-A94E-B722-FC617719EA4D}" type="presParOf" srcId="{C05F8359-CCBC-594F-A26E-7D00D15F32E2}" destId="{FB81C057-88B6-6F42-AD9B-FCD35681DE73}"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5D3B09-C793-AD46-8E7D-21AF9493499F}" type="doc">
      <dgm:prSet loTypeId="urn:microsoft.com/office/officeart/2005/8/layout/orgChart1" loCatId="" qsTypeId="urn:microsoft.com/office/officeart/2005/8/quickstyle/simple1" qsCatId="simple" csTypeId="urn:microsoft.com/office/officeart/2005/8/colors/accent2_4" csCatId="accent2" phldr="1"/>
      <dgm:spPr/>
      <dgm:t>
        <a:bodyPr/>
        <a:lstStyle/>
        <a:p>
          <a:endParaRPr lang="en-US"/>
        </a:p>
      </dgm:t>
    </dgm:pt>
    <dgm:pt modelId="{6D0950E3-4183-B041-8194-F3B1D799AC13}">
      <dgm:prSet phldrT="[Text]" custT="1"/>
      <dgm: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dgm:spPr>
      <dgm:t>
        <a:bodyPr/>
        <a:lstStyle/>
        <a:p>
          <a:r>
            <a:rPr lang="en-US" sz="1800" b="1" dirty="0"/>
            <a:t>What does this </a:t>
          </a:r>
        </a:p>
        <a:p>
          <a:r>
            <a:rPr lang="en-US" sz="1800" b="1" dirty="0"/>
            <a:t>mean for you?</a:t>
          </a:r>
        </a:p>
      </dgm:t>
    </dgm:pt>
    <dgm:pt modelId="{9837E464-41E4-844B-B69E-62210089799E}" type="parTrans" cxnId="{8C563B05-B454-C745-96C3-B011228FFB4D}">
      <dgm:prSet/>
      <dgm:spPr/>
      <dgm:t>
        <a:bodyPr/>
        <a:lstStyle/>
        <a:p>
          <a:endParaRPr lang="en-US"/>
        </a:p>
      </dgm:t>
    </dgm:pt>
    <dgm:pt modelId="{5475B97A-5705-BD40-A734-793BC9247446}" type="sibTrans" cxnId="{8C563B05-B454-C745-96C3-B011228FFB4D}">
      <dgm:prSet/>
      <dgm:spPr/>
      <dgm:t>
        <a:bodyPr/>
        <a:lstStyle/>
        <a:p>
          <a:endParaRPr lang="en-US"/>
        </a:p>
      </dgm:t>
    </dgm:pt>
    <dgm:pt modelId="{BA20CC2D-830B-854F-A2E4-F353471C2DCE}">
      <dgm:prSet phldrT="[Text]" custT="1"/>
      <dgm: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dgm:spPr>
      <dgm:t>
        <a:bodyPr/>
        <a:lstStyle/>
        <a:p>
          <a:r>
            <a:rPr lang="en-US" sz="1200" b="1" dirty="0"/>
            <a:t>Challenge of solving major business problems</a:t>
          </a:r>
        </a:p>
      </dgm:t>
    </dgm:pt>
    <dgm:pt modelId="{69DB8E80-91D4-0048-B710-BB5280BCE42B}" type="parTrans" cxnId="{1FAA6C93-AD55-D848-9DF8-9720CBDC2436}">
      <dgm:prSet/>
      <dgm:spPr/>
      <dgm:t>
        <a:bodyPr/>
        <a:lstStyle/>
        <a:p>
          <a:endParaRPr lang="en-US"/>
        </a:p>
      </dgm:t>
    </dgm:pt>
    <dgm:pt modelId="{4D94C56D-60B4-8943-AB3C-B84A6DB6D84E}" type="sibTrans" cxnId="{1FAA6C93-AD55-D848-9DF8-9720CBDC2436}">
      <dgm:prSet/>
      <dgm:spPr/>
      <dgm:t>
        <a:bodyPr/>
        <a:lstStyle/>
        <a:p>
          <a:endParaRPr lang="en-US"/>
        </a:p>
      </dgm:t>
    </dgm:pt>
    <dgm:pt modelId="{12E27A23-3FB3-5142-BA40-F6680939C997}">
      <dgm:prSet phldrT="[Text]" custT="1"/>
      <dgm:spPr/>
      <dgm:t>
        <a:bodyPr/>
        <a:lstStyle/>
        <a:p>
          <a:r>
            <a:rPr lang="en-US" sz="1200" b="1" dirty="0"/>
            <a:t>Exposure to a range of industries and skills</a:t>
          </a:r>
        </a:p>
      </dgm:t>
    </dgm:pt>
    <dgm:pt modelId="{59708704-8DA0-D649-9BBB-E4268BE36B39}" type="parTrans" cxnId="{257B86AB-AC75-BA4E-B233-8DA7CC7EC407}">
      <dgm:prSet/>
      <dgm:spPr/>
      <dgm:t>
        <a:bodyPr/>
        <a:lstStyle/>
        <a:p>
          <a:endParaRPr lang="en-US"/>
        </a:p>
      </dgm:t>
    </dgm:pt>
    <dgm:pt modelId="{6ABA172F-C30F-C247-BA1F-B904C3948465}" type="sibTrans" cxnId="{257B86AB-AC75-BA4E-B233-8DA7CC7EC407}">
      <dgm:prSet/>
      <dgm:spPr/>
      <dgm:t>
        <a:bodyPr/>
        <a:lstStyle/>
        <a:p>
          <a:endParaRPr lang="en-US"/>
        </a:p>
      </dgm:t>
    </dgm:pt>
    <dgm:pt modelId="{CFE0517C-2F5C-0F42-AA09-7C425B5B2ED0}">
      <dgm:prSet phldrT="[Text]" custT="1"/>
      <dgm: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dgm:spPr>
      <dgm:t>
        <a:bodyPr/>
        <a:lstStyle/>
        <a:p>
          <a:r>
            <a:rPr lang="en-US" sz="1200" b="1" dirty="0"/>
            <a:t>Top management exposure</a:t>
          </a:r>
        </a:p>
      </dgm:t>
    </dgm:pt>
    <dgm:pt modelId="{AD643552-E431-674E-B223-D1A195A9B282}" type="parTrans" cxnId="{B297B485-6EE1-9845-9AD4-6E27D8C34EFB}">
      <dgm:prSet/>
      <dgm:spPr/>
      <dgm:t>
        <a:bodyPr/>
        <a:lstStyle/>
        <a:p>
          <a:endParaRPr lang="en-US"/>
        </a:p>
      </dgm:t>
    </dgm:pt>
    <dgm:pt modelId="{3AE0A53F-7DA5-5742-9011-E260537072A3}" type="sibTrans" cxnId="{B297B485-6EE1-9845-9AD4-6E27D8C34EFB}">
      <dgm:prSet/>
      <dgm:spPr/>
      <dgm:t>
        <a:bodyPr/>
        <a:lstStyle/>
        <a:p>
          <a:endParaRPr lang="en-US"/>
        </a:p>
      </dgm:t>
    </dgm:pt>
    <dgm:pt modelId="{DC9481E9-483E-804A-BB1F-ACE6760D0B9B}">
      <dgm:prSet phldrT="[Text]" custT="1"/>
      <dgm:sp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dgm:spPr>
      <dgm:t>
        <a:bodyPr/>
        <a:lstStyle/>
        <a:p>
          <a:r>
            <a:rPr lang="en-US" sz="1200" b="1" dirty="0"/>
            <a:t>Working within teams to bring creative and rigorous solutions</a:t>
          </a:r>
        </a:p>
      </dgm:t>
    </dgm:pt>
    <dgm:pt modelId="{B49F75CF-AF60-EF42-B591-01199CC15EEC}" type="parTrans" cxnId="{DE56111A-3287-FB4B-BDE3-E3C0BA381ECB}">
      <dgm:prSet/>
      <dgm:spPr/>
      <dgm:t>
        <a:bodyPr/>
        <a:lstStyle/>
        <a:p>
          <a:endParaRPr lang="en-US"/>
        </a:p>
      </dgm:t>
    </dgm:pt>
    <dgm:pt modelId="{23013B60-E344-7C42-AE08-1EA7ACF40810}" type="sibTrans" cxnId="{DE56111A-3287-FB4B-BDE3-E3C0BA381ECB}">
      <dgm:prSet/>
      <dgm:spPr/>
      <dgm:t>
        <a:bodyPr/>
        <a:lstStyle/>
        <a:p>
          <a:endParaRPr lang="en-US"/>
        </a:p>
      </dgm:t>
    </dgm:pt>
    <dgm:pt modelId="{74AE4D75-0CE3-754D-8D3B-C1E9DBF362D9}" type="pres">
      <dgm:prSet presAssocID="{965D3B09-C793-AD46-8E7D-21AF9493499F}" presName="hierChild1" presStyleCnt="0">
        <dgm:presLayoutVars>
          <dgm:orgChart val="1"/>
          <dgm:chPref val="1"/>
          <dgm:dir/>
          <dgm:animOne val="branch"/>
          <dgm:animLvl val="lvl"/>
          <dgm:resizeHandles/>
        </dgm:presLayoutVars>
      </dgm:prSet>
      <dgm:spPr/>
      <dgm:t>
        <a:bodyPr/>
        <a:lstStyle/>
        <a:p>
          <a:endParaRPr lang="en-US"/>
        </a:p>
      </dgm:t>
    </dgm:pt>
    <dgm:pt modelId="{ECEBCDDA-8488-AC4F-8DE4-E092DC9DE1A9}" type="pres">
      <dgm:prSet presAssocID="{6D0950E3-4183-B041-8194-F3B1D799AC13}" presName="hierRoot1" presStyleCnt="0">
        <dgm:presLayoutVars>
          <dgm:hierBranch val="init"/>
        </dgm:presLayoutVars>
      </dgm:prSet>
      <dgm:spPr/>
    </dgm:pt>
    <dgm:pt modelId="{74A3F6B6-74C0-E44B-A12B-9B9C171BDA68}" type="pres">
      <dgm:prSet presAssocID="{6D0950E3-4183-B041-8194-F3B1D799AC13}" presName="rootComposite1" presStyleCnt="0"/>
      <dgm:spPr/>
    </dgm:pt>
    <dgm:pt modelId="{97F30120-9B37-2647-AA68-67D3C9E8213E}" type="pres">
      <dgm:prSet presAssocID="{6D0950E3-4183-B041-8194-F3B1D799AC13}" presName="rootText1" presStyleLbl="node0" presStyleIdx="0" presStyleCnt="1" custScaleX="152959">
        <dgm:presLayoutVars>
          <dgm:chPref val="3"/>
        </dgm:presLayoutVars>
      </dgm:prSet>
      <dgm:spPr/>
      <dgm:t>
        <a:bodyPr/>
        <a:lstStyle/>
        <a:p>
          <a:endParaRPr lang="en-US"/>
        </a:p>
      </dgm:t>
    </dgm:pt>
    <dgm:pt modelId="{3AC1EC5F-6C6A-DC48-8690-96623197E2F8}" type="pres">
      <dgm:prSet presAssocID="{6D0950E3-4183-B041-8194-F3B1D799AC13}" presName="rootConnector1" presStyleLbl="node1" presStyleIdx="0" presStyleCnt="0"/>
      <dgm:spPr/>
      <dgm:t>
        <a:bodyPr/>
        <a:lstStyle/>
        <a:p>
          <a:endParaRPr lang="en-US"/>
        </a:p>
      </dgm:t>
    </dgm:pt>
    <dgm:pt modelId="{ED17B357-308A-AF4E-BCB9-C1BEF7F47A58}" type="pres">
      <dgm:prSet presAssocID="{6D0950E3-4183-B041-8194-F3B1D799AC13}" presName="hierChild2" presStyleCnt="0"/>
      <dgm:spPr/>
    </dgm:pt>
    <dgm:pt modelId="{AA002E65-6A8A-2448-80AE-4CC40EEF482B}" type="pres">
      <dgm:prSet presAssocID="{69DB8E80-91D4-0048-B710-BB5280BCE42B}" presName="Name37" presStyleLbl="parChTrans1D2" presStyleIdx="0" presStyleCnt="4"/>
      <dgm:spPr/>
      <dgm:t>
        <a:bodyPr/>
        <a:lstStyle/>
        <a:p>
          <a:endParaRPr lang="en-US"/>
        </a:p>
      </dgm:t>
    </dgm:pt>
    <dgm:pt modelId="{99C0D20D-8ED9-6146-89C8-1780986E9060}" type="pres">
      <dgm:prSet presAssocID="{BA20CC2D-830B-854F-A2E4-F353471C2DCE}" presName="hierRoot2" presStyleCnt="0">
        <dgm:presLayoutVars>
          <dgm:hierBranch val="init"/>
        </dgm:presLayoutVars>
      </dgm:prSet>
      <dgm:spPr/>
    </dgm:pt>
    <dgm:pt modelId="{6F630DC0-23D3-0545-81EA-CD77F87A2649}" type="pres">
      <dgm:prSet presAssocID="{BA20CC2D-830B-854F-A2E4-F353471C2DCE}" presName="rootComposite" presStyleCnt="0"/>
      <dgm:spPr/>
    </dgm:pt>
    <dgm:pt modelId="{EC3E348F-A9EA-7C44-8973-FF77D2025B36}" type="pres">
      <dgm:prSet presAssocID="{BA20CC2D-830B-854F-A2E4-F353471C2DCE}" presName="rootText" presStyleLbl="node2" presStyleIdx="0" presStyleCnt="4" custScaleX="143037">
        <dgm:presLayoutVars>
          <dgm:chPref val="3"/>
        </dgm:presLayoutVars>
      </dgm:prSet>
      <dgm:spPr/>
      <dgm:t>
        <a:bodyPr/>
        <a:lstStyle/>
        <a:p>
          <a:endParaRPr lang="en-US"/>
        </a:p>
      </dgm:t>
    </dgm:pt>
    <dgm:pt modelId="{B6308471-57B8-9C4B-BDBD-1BE718C7BD8D}" type="pres">
      <dgm:prSet presAssocID="{BA20CC2D-830B-854F-A2E4-F353471C2DCE}" presName="rootConnector" presStyleLbl="node2" presStyleIdx="0" presStyleCnt="4"/>
      <dgm:spPr/>
      <dgm:t>
        <a:bodyPr/>
        <a:lstStyle/>
        <a:p>
          <a:endParaRPr lang="en-US"/>
        </a:p>
      </dgm:t>
    </dgm:pt>
    <dgm:pt modelId="{19CBFCD4-335B-0B45-B263-F234685746C0}" type="pres">
      <dgm:prSet presAssocID="{BA20CC2D-830B-854F-A2E4-F353471C2DCE}" presName="hierChild4" presStyleCnt="0"/>
      <dgm:spPr/>
    </dgm:pt>
    <dgm:pt modelId="{049D6312-04BE-9741-A62F-81302C713C78}" type="pres">
      <dgm:prSet presAssocID="{BA20CC2D-830B-854F-A2E4-F353471C2DCE}" presName="hierChild5" presStyleCnt="0"/>
      <dgm:spPr/>
    </dgm:pt>
    <dgm:pt modelId="{F696F2BF-9D5B-634E-BAFE-F183DF3B0F64}" type="pres">
      <dgm:prSet presAssocID="{59708704-8DA0-D649-9BBB-E4268BE36B39}" presName="Name37" presStyleLbl="parChTrans1D2" presStyleIdx="1" presStyleCnt="4"/>
      <dgm:spPr/>
      <dgm:t>
        <a:bodyPr/>
        <a:lstStyle/>
        <a:p>
          <a:endParaRPr lang="en-US"/>
        </a:p>
      </dgm:t>
    </dgm:pt>
    <dgm:pt modelId="{8B105382-FE9C-DC42-80F1-0EB85B1569A9}" type="pres">
      <dgm:prSet presAssocID="{12E27A23-3FB3-5142-BA40-F6680939C997}" presName="hierRoot2" presStyleCnt="0">
        <dgm:presLayoutVars>
          <dgm:hierBranch val="init"/>
        </dgm:presLayoutVars>
      </dgm:prSet>
      <dgm:spPr/>
    </dgm:pt>
    <dgm:pt modelId="{6AD8809B-4271-D446-BD2C-440EB3CA58E1}" type="pres">
      <dgm:prSet presAssocID="{12E27A23-3FB3-5142-BA40-F6680939C997}" presName="rootComposite" presStyleCnt="0"/>
      <dgm:spPr/>
    </dgm:pt>
    <dgm:pt modelId="{C12DAE18-0E98-E744-8CFB-A07D920ADAC5}" type="pres">
      <dgm:prSet presAssocID="{12E27A23-3FB3-5142-BA40-F6680939C997}" presName="rootText" presStyleLbl="node2" presStyleIdx="1" presStyleCnt="4" custScaleX="152601">
        <dgm:presLayoutVars>
          <dgm:chPref val="3"/>
        </dgm:presLayoutVars>
      </dgm:prSet>
      <dgm:spPr/>
      <dgm:t>
        <a:bodyPr/>
        <a:lstStyle/>
        <a:p>
          <a:endParaRPr lang="en-US"/>
        </a:p>
      </dgm:t>
    </dgm:pt>
    <dgm:pt modelId="{D5894D45-B741-2D47-8818-1FF62BC2EB75}" type="pres">
      <dgm:prSet presAssocID="{12E27A23-3FB3-5142-BA40-F6680939C997}" presName="rootConnector" presStyleLbl="node2" presStyleIdx="1" presStyleCnt="4"/>
      <dgm:spPr/>
      <dgm:t>
        <a:bodyPr/>
        <a:lstStyle/>
        <a:p>
          <a:endParaRPr lang="en-US"/>
        </a:p>
      </dgm:t>
    </dgm:pt>
    <dgm:pt modelId="{E4A622B9-F9D7-CC4D-862E-268B380F6218}" type="pres">
      <dgm:prSet presAssocID="{12E27A23-3FB3-5142-BA40-F6680939C997}" presName="hierChild4" presStyleCnt="0"/>
      <dgm:spPr/>
    </dgm:pt>
    <dgm:pt modelId="{257AD7B9-8FD3-9A4F-825D-08AA52246EB7}" type="pres">
      <dgm:prSet presAssocID="{12E27A23-3FB3-5142-BA40-F6680939C997}" presName="hierChild5" presStyleCnt="0"/>
      <dgm:spPr/>
    </dgm:pt>
    <dgm:pt modelId="{690F7C42-5A1B-EF49-9A19-396A68BC6AE7}" type="pres">
      <dgm:prSet presAssocID="{AD643552-E431-674E-B223-D1A195A9B282}" presName="Name37" presStyleLbl="parChTrans1D2" presStyleIdx="2" presStyleCnt="4"/>
      <dgm:spPr/>
      <dgm:t>
        <a:bodyPr/>
        <a:lstStyle/>
        <a:p>
          <a:endParaRPr lang="en-US"/>
        </a:p>
      </dgm:t>
    </dgm:pt>
    <dgm:pt modelId="{EEB26194-9018-D64F-A3B4-33BD81607454}" type="pres">
      <dgm:prSet presAssocID="{CFE0517C-2F5C-0F42-AA09-7C425B5B2ED0}" presName="hierRoot2" presStyleCnt="0">
        <dgm:presLayoutVars>
          <dgm:hierBranch val="init"/>
        </dgm:presLayoutVars>
      </dgm:prSet>
      <dgm:spPr/>
    </dgm:pt>
    <dgm:pt modelId="{C93A455D-E9D8-8A4F-AC41-9A587EB44101}" type="pres">
      <dgm:prSet presAssocID="{CFE0517C-2F5C-0F42-AA09-7C425B5B2ED0}" presName="rootComposite" presStyleCnt="0"/>
      <dgm:spPr/>
    </dgm:pt>
    <dgm:pt modelId="{0562A629-0715-C54B-8795-E347D763D481}" type="pres">
      <dgm:prSet presAssocID="{CFE0517C-2F5C-0F42-AA09-7C425B5B2ED0}" presName="rootText" presStyleLbl="node2" presStyleIdx="2" presStyleCnt="4" custScaleX="127270">
        <dgm:presLayoutVars>
          <dgm:chPref val="3"/>
        </dgm:presLayoutVars>
      </dgm:prSet>
      <dgm:spPr/>
      <dgm:t>
        <a:bodyPr/>
        <a:lstStyle/>
        <a:p>
          <a:endParaRPr lang="en-US"/>
        </a:p>
      </dgm:t>
    </dgm:pt>
    <dgm:pt modelId="{68243CC4-691D-A142-A406-CFBFDB057B13}" type="pres">
      <dgm:prSet presAssocID="{CFE0517C-2F5C-0F42-AA09-7C425B5B2ED0}" presName="rootConnector" presStyleLbl="node2" presStyleIdx="2" presStyleCnt="4"/>
      <dgm:spPr/>
      <dgm:t>
        <a:bodyPr/>
        <a:lstStyle/>
        <a:p>
          <a:endParaRPr lang="en-US"/>
        </a:p>
      </dgm:t>
    </dgm:pt>
    <dgm:pt modelId="{0C1E1151-6028-7249-BB77-1AFC380FECE6}" type="pres">
      <dgm:prSet presAssocID="{CFE0517C-2F5C-0F42-AA09-7C425B5B2ED0}" presName="hierChild4" presStyleCnt="0"/>
      <dgm:spPr/>
    </dgm:pt>
    <dgm:pt modelId="{50ABE351-CA6F-9147-839A-2B69F4DD9330}" type="pres">
      <dgm:prSet presAssocID="{CFE0517C-2F5C-0F42-AA09-7C425B5B2ED0}" presName="hierChild5" presStyleCnt="0"/>
      <dgm:spPr/>
    </dgm:pt>
    <dgm:pt modelId="{11BF99ED-D271-7743-A434-2881514167BE}" type="pres">
      <dgm:prSet presAssocID="{B49F75CF-AF60-EF42-B591-01199CC15EEC}" presName="Name37" presStyleLbl="parChTrans1D2" presStyleIdx="3" presStyleCnt="4"/>
      <dgm:spPr/>
      <dgm:t>
        <a:bodyPr/>
        <a:lstStyle/>
        <a:p>
          <a:endParaRPr lang="en-US"/>
        </a:p>
      </dgm:t>
    </dgm:pt>
    <dgm:pt modelId="{BBB4E974-A046-2740-BAF0-50A2279A2BAC}" type="pres">
      <dgm:prSet presAssocID="{DC9481E9-483E-804A-BB1F-ACE6760D0B9B}" presName="hierRoot2" presStyleCnt="0">
        <dgm:presLayoutVars>
          <dgm:hierBranch val="init"/>
        </dgm:presLayoutVars>
      </dgm:prSet>
      <dgm:spPr/>
    </dgm:pt>
    <dgm:pt modelId="{08EC1DDA-6ECF-0443-841F-9B28F89423CE}" type="pres">
      <dgm:prSet presAssocID="{DC9481E9-483E-804A-BB1F-ACE6760D0B9B}" presName="rootComposite" presStyleCnt="0"/>
      <dgm:spPr/>
    </dgm:pt>
    <dgm:pt modelId="{25311128-DF98-A344-B4A0-0F3F80F60474}" type="pres">
      <dgm:prSet presAssocID="{DC9481E9-483E-804A-BB1F-ACE6760D0B9B}" presName="rootText" presStyleLbl="node2" presStyleIdx="3" presStyleCnt="4" custScaleX="145389">
        <dgm:presLayoutVars>
          <dgm:chPref val="3"/>
        </dgm:presLayoutVars>
      </dgm:prSet>
      <dgm:spPr/>
      <dgm:t>
        <a:bodyPr/>
        <a:lstStyle/>
        <a:p>
          <a:endParaRPr lang="en-US"/>
        </a:p>
      </dgm:t>
    </dgm:pt>
    <dgm:pt modelId="{F81D43E5-5DFA-AA4E-BA68-8D5AC131BDA5}" type="pres">
      <dgm:prSet presAssocID="{DC9481E9-483E-804A-BB1F-ACE6760D0B9B}" presName="rootConnector" presStyleLbl="node2" presStyleIdx="3" presStyleCnt="4"/>
      <dgm:spPr/>
      <dgm:t>
        <a:bodyPr/>
        <a:lstStyle/>
        <a:p>
          <a:endParaRPr lang="en-US"/>
        </a:p>
      </dgm:t>
    </dgm:pt>
    <dgm:pt modelId="{0D98FC16-31CB-B44B-8CDC-6071220D2398}" type="pres">
      <dgm:prSet presAssocID="{DC9481E9-483E-804A-BB1F-ACE6760D0B9B}" presName="hierChild4" presStyleCnt="0"/>
      <dgm:spPr/>
    </dgm:pt>
    <dgm:pt modelId="{A80C9A3E-7CA6-1F4A-8FDD-FC1A753A5185}" type="pres">
      <dgm:prSet presAssocID="{DC9481E9-483E-804A-BB1F-ACE6760D0B9B}" presName="hierChild5" presStyleCnt="0"/>
      <dgm:spPr/>
    </dgm:pt>
    <dgm:pt modelId="{9FA9F4F9-1D13-B445-8F89-E366A50E761E}" type="pres">
      <dgm:prSet presAssocID="{6D0950E3-4183-B041-8194-F3B1D799AC13}" presName="hierChild3" presStyleCnt="0"/>
      <dgm:spPr/>
    </dgm:pt>
  </dgm:ptLst>
  <dgm:cxnLst>
    <dgm:cxn modelId="{784F28F7-C5B9-994F-AC3A-603C25ED4CA4}" type="presOf" srcId="{BA20CC2D-830B-854F-A2E4-F353471C2DCE}" destId="{EC3E348F-A9EA-7C44-8973-FF77D2025B36}" srcOrd="0" destOrd="0" presId="urn:microsoft.com/office/officeart/2005/8/layout/orgChart1"/>
    <dgm:cxn modelId="{21A23F0C-D4AC-9644-A9F7-B640CA4FB36B}" type="presOf" srcId="{CFE0517C-2F5C-0F42-AA09-7C425B5B2ED0}" destId="{68243CC4-691D-A142-A406-CFBFDB057B13}" srcOrd="1" destOrd="0" presId="urn:microsoft.com/office/officeart/2005/8/layout/orgChart1"/>
    <dgm:cxn modelId="{534BE719-33FE-2148-B28E-C8B54497B4D0}" type="presOf" srcId="{59708704-8DA0-D649-9BBB-E4268BE36B39}" destId="{F696F2BF-9D5B-634E-BAFE-F183DF3B0F64}" srcOrd="0" destOrd="0" presId="urn:microsoft.com/office/officeart/2005/8/layout/orgChart1"/>
    <dgm:cxn modelId="{7523219E-2507-3248-B923-E2ECE4430854}" type="presOf" srcId="{12E27A23-3FB3-5142-BA40-F6680939C997}" destId="{D5894D45-B741-2D47-8818-1FF62BC2EB75}" srcOrd="1" destOrd="0" presId="urn:microsoft.com/office/officeart/2005/8/layout/orgChart1"/>
    <dgm:cxn modelId="{5944B73F-8A19-7649-99C5-81ABCF6C0780}" type="presOf" srcId="{69DB8E80-91D4-0048-B710-BB5280BCE42B}" destId="{AA002E65-6A8A-2448-80AE-4CC40EEF482B}" srcOrd="0" destOrd="0" presId="urn:microsoft.com/office/officeart/2005/8/layout/orgChart1"/>
    <dgm:cxn modelId="{666725E7-0AAC-E145-800C-F68269C2C3A3}" type="presOf" srcId="{12E27A23-3FB3-5142-BA40-F6680939C997}" destId="{C12DAE18-0E98-E744-8CFB-A07D920ADAC5}" srcOrd="0" destOrd="0" presId="urn:microsoft.com/office/officeart/2005/8/layout/orgChart1"/>
    <dgm:cxn modelId="{83FDFBBA-CB48-2A47-8059-9751176AA707}" type="presOf" srcId="{6D0950E3-4183-B041-8194-F3B1D799AC13}" destId="{3AC1EC5F-6C6A-DC48-8690-96623197E2F8}" srcOrd="1" destOrd="0" presId="urn:microsoft.com/office/officeart/2005/8/layout/orgChart1"/>
    <dgm:cxn modelId="{CDB6BAB5-6F3C-DF4C-8768-8D2821F6571F}" type="presOf" srcId="{965D3B09-C793-AD46-8E7D-21AF9493499F}" destId="{74AE4D75-0CE3-754D-8D3B-C1E9DBF362D9}" srcOrd="0" destOrd="0" presId="urn:microsoft.com/office/officeart/2005/8/layout/orgChart1"/>
    <dgm:cxn modelId="{B42E5B15-ED9E-0243-B28D-55D0EE776CBE}" type="presOf" srcId="{DC9481E9-483E-804A-BB1F-ACE6760D0B9B}" destId="{25311128-DF98-A344-B4A0-0F3F80F60474}" srcOrd="0" destOrd="0" presId="urn:microsoft.com/office/officeart/2005/8/layout/orgChart1"/>
    <dgm:cxn modelId="{B5555CA5-3BD3-934D-8F98-08424151B378}" type="presOf" srcId="{BA20CC2D-830B-854F-A2E4-F353471C2DCE}" destId="{B6308471-57B8-9C4B-BDBD-1BE718C7BD8D}" srcOrd="1" destOrd="0" presId="urn:microsoft.com/office/officeart/2005/8/layout/orgChart1"/>
    <dgm:cxn modelId="{8D8BB5CC-A94B-044D-83EB-B0E357D2E1EE}" type="presOf" srcId="{6D0950E3-4183-B041-8194-F3B1D799AC13}" destId="{97F30120-9B37-2647-AA68-67D3C9E8213E}" srcOrd="0" destOrd="0" presId="urn:microsoft.com/office/officeart/2005/8/layout/orgChart1"/>
    <dgm:cxn modelId="{61DC34FF-14E3-1646-9791-9408AFAA7120}" type="presOf" srcId="{CFE0517C-2F5C-0F42-AA09-7C425B5B2ED0}" destId="{0562A629-0715-C54B-8795-E347D763D481}" srcOrd="0" destOrd="0" presId="urn:microsoft.com/office/officeart/2005/8/layout/orgChart1"/>
    <dgm:cxn modelId="{DE56111A-3287-FB4B-BDE3-E3C0BA381ECB}" srcId="{6D0950E3-4183-B041-8194-F3B1D799AC13}" destId="{DC9481E9-483E-804A-BB1F-ACE6760D0B9B}" srcOrd="3" destOrd="0" parTransId="{B49F75CF-AF60-EF42-B591-01199CC15EEC}" sibTransId="{23013B60-E344-7C42-AE08-1EA7ACF40810}"/>
    <dgm:cxn modelId="{4A899E7C-91F0-B940-B9AB-0E70CCDBBABB}" type="presOf" srcId="{B49F75CF-AF60-EF42-B591-01199CC15EEC}" destId="{11BF99ED-D271-7743-A434-2881514167BE}" srcOrd="0" destOrd="0" presId="urn:microsoft.com/office/officeart/2005/8/layout/orgChart1"/>
    <dgm:cxn modelId="{B297B485-6EE1-9845-9AD4-6E27D8C34EFB}" srcId="{6D0950E3-4183-B041-8194-F3B1D799AC13}" destId="{CFE0517C-2F5C-0F42-AA09-7C425B5B2ED0}" srcOrd="2" destOrd="0" parTransId="{AD643552-E431-674E-B223-D1A195A9B282}" sibTransId="{3AE0A53F-7DA5-5742-9011-E260537072A3}"/>
    <dgm:cxn modelId="{0B42EC04-5161-F14A-A23C-E0F7F5486125}" type="presOf" srcId="{DC9481E9-483E-804A-BB1F-ACE6760D0B9B}" destId="{F81D43E5-5DFA-AA4E-BA68-8D5AC131BDA5}" srcOrd="1" destOrd="0" presId="urn:microsoft.com/office/officeart/2005/8/layout/orgChart1"/>
    <dgm:cxn modelId="{8C563B05-B454-C745-96C3-B011228FFB4D}" srcId="{965D3B09-C793-AD46-8E7D-21AF9493499F}" destId="{6D0950E3-4183-B041-8194-F3B1D799AC13}" srcOrd="0" destOrd="0" parTransId="{9837E464-41E4-844B-B69E-62210089799E}" sibTransId="{5475B97A-5705-BD40-A734-793BC9247446}"/>
    <dgm:cxn modelId="{6B68EC9F-B868-B94B-A7BE-93FDB66EAF4D}" type="presOf" srcId="{AD643552-E431-674E-B223-D1A195A9B282}" destId="{690F7C42-5A1B-EF49-9A19-396A68BC6AE7}" srcOrd="0" destOrd="0" presId="urn:microsoft.com/office/officeart/2005/8/layout/orgChart1"/>
    <dgm:cxn modelId="{257B86AB-AC75-BA4E-B233-8DA7CC7EC407}" srcId="{6D0950E3-4183-B041-8194-F3B1D799AC13}" destId="{12E27A23-3FB3-5142-BA40-F6680939C997}" srcOrd="1" destOrd="0" parTransId="{59708704-8DA0-D649-9BBB-E4268BE36B39}" sibTransId="{6ABA172F-C30F-C247-BA1F-B904C3948465}"/>
    <dgm:cxn modelId="{1FAA6C93-AD55-D848-9DF8-9720CBDC2436}" srcId="{6D0950E3-4183-B041-8194-F3B1D799AC13}" destId="{BA20CC2D-830B-854F-A2E4-F353471C2DCE}" srcOrd="0" destOrd="0" parTransId="{69DB8E80-91D4-0048-B710-BB5280BCE42B}" sibTransId="{4D94C56D-60B4-8943-AB3C-B84A6DB6D84E}"/>
    <dgm:cxn modelId="{88C97730-B070-D247-949A-F202D6D6F0E2}" type="presParOf" srcId="{74AE4D75-0CE3-754D-8D3B-C1E9DBF362D9}" destId="{ECEBCDDA-8488-AC4F-8DE4-E092DC9DE1A9}" srcOrd="0" destOrd="0" presId="urn:microsoft.com/office/officeart/2005/8/layout/orgChart1"/>
    <dgm:cxn modelId="{428C7342-C904-7542-A4DA-0D9987EDA180}" type="presParOf" srcId="{ECEBCDDA-8488-AC4F-8DE4-E092DC9DE1A9}" destId="{74A3F6B6-74C0-E44B-A12B-9B9C171BDA68}" srcOrd="0" destOrd="0" presId="urn:microsoft.com/office/officeart/2005/8/layout/orgChart1"/>
    <dgm:cxn modelId="{6A21A1AF-DDDC-9445-8F07-013357CE8CAC}" type="presParOf" srcId="{74A3F6B6-74C0-E44B-A12B-9B9C171BDA68}" destId="{97F30120-9B37-2647-AA68-67D3C9E8213E}" srcOrd="0" destOrd="0" presId="urn:microsoft.com/office/officeart/2005/8/layout/orgChart1"/>
    <dgm:cxn modelId="{9B9747E5-A5BB-C646-8796-5F9BDDB77F96}" type="presParOf" srcId="{74A3F6B6-74C0-E44B-A12B-9B9C171BDA68}" destId="{3AC1EC5F-6C6A-DC48-8690-96623197E2F8}" srcOrd="1" destOrd="0" presId="urn:microsoft.com/office/officeart/2005/8/layout/orgChart1"/>
    <dgm:cxn modelId="{2E68B815-5E54-6947-AB40-DFCBAB89C2EE}" type="presParOf" srcId="{ECEBCDDA-8488-AC4F-8DE4-E092DC9DE1A9}" destId="{ED17B357-308A-AF4E-BCB9-C1BEF7F47A58}" srcOrd="1" destOrd="0" presId="urn:microsoft.com/office/officeart/2005/8/layout/orgChart1"/>
    <dgm:cxn modelId="{EE672E2B-0B1D-DD45-96B4-E0DA5A2E59E1}" type="presParOf" srcId="{ED17B357-308A-AF4E-BCB9-C1BEF7F47A58}" destId="{AA002E65-6A8A-2448-80AE-4CC40EEF482B}" srcOrd="0" destOrd="0" presId="urn:microsoft.com/office/officeart/2005/8/layout/orgChart1"/>
    <dgm:cxn modelId="{FD1BFEDA-CA7C-204A-AFE8-61B21CD63104}" type="presParOf" srcId="{ED17B357-308A-AF4E-BCB9-C1BEF7F47A58}" destId="{99C0D20D-8ED9-6146-89C8-1780986E9060}" srcOrd="1" destOrd="0" presId="urn:microsoft.com/office/officeart/2005/8/layout/orgChart1"/>
    <dgm:cxn modelId="{4C5E7498-2A5E-3B4B-AB59-32BEFA90A203}" type="presParOf" srcId="{99C0D20D-8ED9-6146-89C8-1780986E9060}" destId="{6F630DC0-23D3-0545-81EA-CD77F87A2649}" srcOrd="0" destOrd="0" presId="urn:microsoft.com/office/officeart/2005/8/layout/orgChart1"/>
    <dgm:cxn modelId="{1A6E8562-64C3-CA47-8216-FD8B2F904EF7}" type="presParOf" srcId="{6F630DC0-23D3-0545-81EA-CD77F87A2649}" destId="{EC3E348F-A9EA-7C44-8973-FF77D2025B36}" srcOrd="0" destOrd="0" presId="urn:microsoft.com/office/officeart/2005/8/layout/orgChart1"/>
    <dgm:cxn modelId="{30D04269-9FF1-7F4C-84D5-3F5AF7DC9B3D}" type="presParOf" srcId="{6F630DC0-23D3-0545-81EA-CD77F87A2649}" destId="{B6308471-57B8-9C4B-BDBD-1BE718C7BD8D}" srcOrd="1" destOrd="0" presId="urn:microsoft.com/office/officeart/2005/8/layout/orgChart1"/>
    <dgm:cxn modelId="{0752E933-7C37-B34E-9F4E-E96976EB7A5B}" type="presParOf" srcId="{99C0D20D-8ED9-6146-89C8-1780986E9060}" destId="{19CBFCD4-335B-0B45-B263-F234685746C0}" srcOrd="1" destOrd="0" presId="urn:microsoft.com/office/officeart/2005/8/layout/orgChart1"/>
    <dgm:cxn modelId="{81BA1F50-4406-CF4D-B3AA-9D43792F00AE}" type="presParOf" srcId="{99C0D20D-8ED9-6146-89C8-1780986E9060}" destId="{049D6312-04BE-9741-A62F-81302C713C78}" srcOrd="2" destOrd="0" presId="urn:microsoft.com/office/officeart/2005/8/layout/orgChart1"/>
    <dgm:cxn modelId="{0064CAEE-F5CE-6E49-9D47-DE89EF1CEDDE}" type="presParOf" srcId="{ED17B357-308A-AF4E-BCB9-C1BEF7F47A58}" destId="{F696F2BF-9D5B-634E-BAFE-F183DF3B0F64}" srcOrd="2" destOrd="0" presId="urn:microsoft.com/office/officeart/2005/8/layout/orgChart1"/>
    <dgm:cxn modelId="{609A1931-E895-CE4E-8A38-78E09B40638A}" type="presParOf" srcId="{ED17B357-308A-AF4E-BCB9-C1BEF7F47A58}" destId="{8B105382-FE9C-DC42-80F1-0EB85B1569A9}" srcOrd="3" destOrd="0" presId="urn:microsoft.com/office/officeart/2005/8/layout/orgChart1"/>
    <dgm:cxn modelId="{32A8B851-5A9B-6748-9A1A-0433CE88A6C4}" type="presParOf" srcId="{8B105382-FE9C-DC42-80F1-0EB85B1569A9}" destId="{6AD8809B-4271-D446-BD2C-440EB3CA58E1}" srcOrd="0" destOrd="0" presId="urn:microsoft.com/office/officeart/2005/8/layout/orgChart1"/>
    <dgm:cxn modelId="{8F75D9C5-AD57-0440-9277-F0A8314C7D32}" type="presParOf" srcId="{6AD8809B-4271-D446-BD2C-440EB3CA58E1}" destId="{C12DAE18-0E98-E744-8CFB-A07D920ADAC5}" srcOrd="0" destOrd="0" presId="urn:microsoft.com/office/officeart/2005/8/layout/orgChart1"/>
    <dgm:cxn modelId="{A107BD50-07A4-0E45-85A5-8403FFDC6FE8}" type="presParOf" srcId="{6AD8809B-4271-D446-BD2C-440EB3CA58E1}" destId="{D5894D45-B741-2D47-8818-1FF62BC2EB75}" srcOrd="1" destOrd="0" presId="urn:microsoft.com/office/officeart/2005/8/layout/orgChart1"/>
    <dgm:cxn modelId="{8807C6E0-163E-534D-8851-51BAAA38151A}" type="presParOf" srcId="{8B105382-FE9C-DC42-80F1-0EB85B1569A9}" destId="{E4A622B9-F9D7-CC4D-862E-268B380F6218}" srcOrd="1" destOrd="0" presId="urn:microsoft.com/office/officeart/2005/8/layout/orgChart1"/>
    <dgm:cxn modelId="{08CAD906-64DD-4A40-A7C3-9EAEC1D8BA05}" type="presParOf" srcId="{8B105382-FE9C-DC42-80F1-0EB85B1569A9}" destId="{257AD7B9-8FD3-9A4F-825D-08AA52246EB7}" srcOrd="2" destOrd="0" presId="urn:microsoft.com/office/officeart/2005/8/layout/orgChart1"/>
    <dgm:cxn modelId="{F6B5E381-E59F-A04C-BF7B-B32C751950F9}" type="presParOf" srcId="{ED17B357-308A-AF4E-BCB9-C1BEF7F47A58}" destId="{690F7C42-5A1B-EF49-9A19-396A68BC6AE7}" srcOrd="4" destOrd="0" presId="urn:microsoft.com/office/officeart/2005/8/layout/orgChart1"/>
    <dgm:cxn modelId="{552738FD-9C65-4642-BBAD-31605506DB60}" type="presParOf" srcId="{ED17B357-308A-AF4E-BCB9-C1BEF7F47A58}" destId="{EEB26194-9018-D64F-A3B4-33BD81607454}" srcOrd="5" destOrd="0" presId="urn:microsoft.com/office/officeart/2005/8/layout/orgChart1"/>
    <dgm:cxn modelId="{1EFF2438-F5C5-F843-BBD5-33C5C3905A37}" type="presParOf" srcId="{EEB26194-9018-D64F-A3B4-33BD81607454}" destId="{C93A455D-E9D8-8A4F-AC41-9A587EB44101}" srcOrd="0" destOrd="0" presId="urn:microsoft.com/office/officeart/2005/8/layout/orgChart1"/>
    <dgm:cxn modelId="{EF5FA615-479C-FE42-AB3C-972ABD63EEC6}" type="presParOf" srcId="{C93A455D-E9D8-8A4F-AC41-9A587EB44101}" destId="{0562A629-0715-C54B-8795-E347D763D481}" srcOrd="0" destOrd="0" presId="urn:microsoft.com/office/officeart/2005/8/layout/orgChart1"/>
    <dgm:cxn modelId="{BA961656-091D-754B-BA31-8C12E3D04564}" type="presParOf" srcId="{C93A455D-E9D8-8A4F-AC41-9A587EB44101}" destId="{68243CC4-691D-A142-A406-CFBFDB057B13}" srcOrd="1" destOrd="0" presId="urn:microsoft.com/office/officeart/2005/8/layout/orgChart1"/>
    <dgm:cxn modelId="{EDA44EEC-F81C-CB48-8C34-CC09289C28B5}" type="presParOf" srcId="{EEB26194-9018-D64F-A3B4-33BD81607454}" destId="{0C1E1151-6028-7249-BB77-1AFC380FECE6}" srcOrd="1" destOrd="0" presId="urn:microsoft.com/office/officeart/2005/8/layout/orgChart1"/>
    <dgm:cxn modelId="{7AC7ACB0-6EE0-F14C-A01B-9BBBF6DF66AD}" type="presParOf" srcId="{EEB26194-9018-D64F-A3B4-33BD81607454}" destId="{50ABE351-CA6F-9147-839A-2B69F4DD9330}" srcOrd="2" destOrd="0" presId="urn:microsoft.com/office/officeart/2005/8/layout/orgChart1"/>
    <dgm:cxn modelId="{A48957A4-88DE-BB4F-BFE2-C1FED478CDB3}" type="presParOf" srcId="{ED17B357-308A-AF4E-BCB9-C1BEF7F47A58}" destId="{11BF99ED-D271-7743-A434-2881514167BE}" srcOrd="6" destOrd="0" presId="urn:microsoft.com/office/officeart/2005/8/layout/orgChart1"/>
    <dgm:cxn modelId="{00F812B9-4BF8-FF45-800E-ABACE2F5D3E0}" type="presParOf" srcId="{ED17B357-308A-AF4E-BCB9-C1BEF7F47A58}" destId="{BBB4E974-A046-2740-BAF0-50A2279A2BAC}" srcOrd="7" destOrd="0" presId="urn:microsoft.com/office/officeart/2005/8/layout/orgChart1"/>
    <dgm:cxn modelId="{56F563A8-9E52-5648-A041-5E902705D313}" type="presParOf" srcId="{BBB4E974-A046-2740-BAF0-50A2279A2BAC}" destId="{08EC1DDA-6ECF-0443-841F-9B28F89423CE}" srcOrd="0" destOrd="0" presId="urn:microsoft.com/office/officeart/2005/8/layout/orgChart1"/>
    <dgm:cxn modelId="{D6EE30CC-DBB3-2741-BBDE-7D6E05005312}" type="presParOf" srcId="{08EC1DDA-6ECF-0443-841F-9B28F89423CE}" destId="{25311128-DF98-A344-B4A0-0F3F80F60474}" srcOrd="0" destOrd="0" presId="urn:microsoft.com/office/officeart/2005/8/layout/orgChart1"/>
    <dgm:cxn modelId="{C9C18D4F-697C-A147-A72F-19A4894D39A6}" type="presParOf" srcId="{08EC1DDA-6ECF-0443-841F-9B28F89423CE}" destId="{F81D43E5-5DFA-AA4E-BA68-8D5AC131BDA5}" srcOrd="1" destOrd="0" presId="urn:microsoft.com/office/officeart/2005/8/layout/orgChart1"/>
    <dgm:cxn modelId="{39AEE02E-C9C9-CB40-B4DB-9A635A08B392}" type="presParOf" srcId="{BBB4E974-A046-2740-BAF0-50A2279A2BAC}" destId="{0D98FC16-31CB-B44B-8CDC-6071220D2398}" srcOrd="1" destOrd="0" presId="urn:microsoft.com/office/officeart/2005/8/layout/orgChart1"/>
    <dgm:cxn modelId="{2577AD80-A95E-3F41-9DC4-67F332FDA9CF}" type="presParOf" srcId="{BBB4E974-A046-2740-BAF0-50A2279A2BAC}" destId="{A80C9A3E-7CA6-1F4A-8FDD-FC1A753A5185}" srcOrd="2" destOrd="0" presId="urn:microsoft.com/office/officeart/2005/8/layout/orgChart1"/>
    <dgm:cxn modelId="{FA238DE8-56EB-FE4C-B7B6-FAFAF8107FE7}" type="presParOf" srcId="{ECEBCDDA-8488-AC4F-8DE4-E092DC9DE1A9}" destId="{9FA9F4F9-1D13-B445-8F89-E366A50E761E}"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385C7-86B8-294D-B5F5-21E5D6D97107}">
      <dsp:nvSpPr>
        <dsp:cNvPr id="0" name=""/>
        <dsp:cNvSpPr/>
      </dsp:nvSpPr>
      <dsp:spPr>
        <a:xfrm>
          <a:off x="2595600" y="675"/>
          <a:ext cx="845349" cy="54947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Problem Solving</a:t>
          </a:r>
        </a:p>
      </dsp:txBody>
      <dsp:txXfrm>
        <a:off x="2622423" y="27498"/>
        <a:ext cx="791703" cy="495831"/>
      </dsp:txXfrm>
    </dsp:sp>
    <dsp:sp modelId="{580A8530-D9B3-5543-A47E-1C667DC26399}">
      <dsp:nvSpPr>
        <dsp:cNvPr id="0" name=""/>
        <dsp:cNvSpPr/>
      </dsp:nvSpPr>
      <dsp:spPr>
        <a:xfrm>
          <a:off x="1918993" y="275414"/>
          <a:ext cx="2198563" cy="2198563"/>
        </a:xfrm>
        <a:custGeom>
          <a:avLst/>
          <a:gdLst/>
          <a:ahLst/>
          <a:cxnLst/>
          <a:rect l="0" t="0" r="0" b="0"/>
          <a:pathLst>
            <a:path>
              <a:moveTo>
                <a:pt x="1527782" y="86953"/>
              </a:moveTo>
              <a:arcTo wR="1099281" hR="1099281" stAng="17576525" swAng="196475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41A3EB-4A4F-A945-8A95-E3087FBEEFCD}">
      <dsp:nvSpPr>
        <dsp:cNvPr id="0" name=""/>
        <dsp:cNvSpPr/>
      </dsp:nvSpPr>
      <dsp:spPr>
        <a:xfrm>
          <a:off x="3472338" y="760260"/>
          <a:ext cx="1182830" cy="54947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Presentations/</a:t>
          </a:r>
        </a:p>
        <a:p>
          <a:pPr lvl="0" algn="ctr" defTabSz="444500">
            <a:lnSpc>
              <a:spcPct val="90000"/>
            </a:lnSpc>
            <a:spcBef>
              <a:spcPct val="0"/>
            </a:spcBef>
            <a:spcAft>
              <a:spcPct val="35000"/>
            </a:spcAft>
          </a:pPr>
          <a:r>
            <a:rPr lang="en-US" sz="1000" b="1" kern="1200" dirty="0"/>
            <a:t>Workshops</a:t>
          </a:r>
        </a:p>
      </dsp:txBody>
      <dsp:txXfrm>
        <a:off x="3499161" y="787083"/>
        <a:ext cx="1129184" cy="495831"/>
      </dsp:txXfrm>
    </dsp:sp>
    <dsp:sp modelId="{3B534078-E5A8-B746-86C4-BB7E512DAFE4}">
      <dsp:nvSpPr>
        <dsp:cNvPr id="0" name=""/>
        <dsp:cNvSpPr/>
      </dsp:nvSpPr>
      <dsp:spPr>
        <a:xfrm>
          <a:off x="1918993" y="275414"/>
          <a:ext cx="2198563" cy="2198563"/>
        </a:xfrm>
        <a:custGeom>
          <a:avLst/>
          <a:gdLst/>
          <a:ahLst/>
          <a:cxnLst/>
          <a:rect l="0" t="0" r="0" b="0"/>
          <a:pathLst>
            <a:path>
              <a:moveTo>
                <a:pt x="2197036" y="1041357"/>
              </a:moveTo>
              <a:arcTo wR="1099281" hR="1099281" stAng="21418773" swAng="21987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4F55FA-AB81-9F48-AF25-7186641EDF9A}">
      <dsp:nvSpPr>
        <dsp:cNvPr id="0" name=""/>
        <dsp:cNvSpPr/>
      </dsp:nvSpPr>
      <dsp:spPr>
        <a:xfrm>
          <a:off x="3241741" y="1989295"/>
          <a:ext cx="845349" cy="54947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Reports</a:t>
          </a:r>
        </a:p>
      </dsp:txBody>
      <dsp:txXfrm>
        <a:off x="3268564" y="2016118"/>
        <a:ext cx="791703" cy="495831"/>
      </dsp:txXfrm>
    </dsp:sp>
    <dsp:sp modelId="{908D6D74-B0C1-534D-BC28-83A781BB27BA}">
      <dsp:nvSpPr>
        <dsp:cNvPr id="0" name=""/>
        <dsp:cNvSpPr/>
      </dsp:nvSpPr>
      <dsp:spPr>
        <a:xfrm>
          <a:off x="1918993" y="275414"/>
          <a:ext cx="2198563" cy="2198563"/>
        </a:xfrm>
        <a:custGeom>
          <a:avLst/>
          <a:gdLst/>
          <a:ahLst/>
          <a:cxnLst/>
          <a:rect l="0" t="0" r="0" b="0"/>
          <a:pathLst>
            <a:path>
              <a:moveTo>
                <a:pt x="1319303" y="2176319"/>
              </a:moveTo>
              <a:arcTo wR="1099281" hR="1099281" stAng="4707254" swAng="108263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712ACE-BE08-ED40-8AAA-EA327E29FB87}">
      <dsp:nvSpPr>
        <dsp:cNvPr id="0" name=""/>
        <dsp:cNvSpPr/>
      </dsp:nvSpPr>
      <dsp:spPr>
        <a:xfrm>
          <a:off x="1853891" y="1989295"/>
          <a:ext cx="1036483" cy="54947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Interviews</a:t>
          </a:r>
        </a:p>
      </dsp:txBody>
      <dsp:txXfrm>
        <a:off x="1880714" y="2016118"/>
        <a:ext cx="982837" cy="495831"/>
      </dsp:txXfrm>
    </dsp:sp>
    <dsp:sp modelId="{AA8DA576-F24B-FE40-9A13-3032CB583A7F}">
      <dsp:nvSpPr>
        <dsp:cNvPr id="0" name=""/>
        <dsp:cNvSpPr/>
      </dsp:nvSpPr>
      <dsp:spPr>
        <a:xfrm>
          <a:off x="1918993" y="275414"/>
          <a:ext cx="2198563" cy="2198563"/>
        </a:xfrm>
        <a:custGeom>
          <a:avLst/>
          <a:gdLst/>
          <a:ahLst/>
          <a:cxnLst/>
          <a:rect l="0" t="0" r="0" b="0"/>
          <a:pathLst>
            <a:path>
              <a:moveTo>
                <a:pt x="183940" y="1708026"/>
              </a:moveTo>
              <a:arcTo wR="1099281" hR="1099281" stAng="8782453" swAng="21987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9144C7-87D7-164C-9CD5-2DC2FE17AF02}">
      <dsp:nvSpPr>
        <dsp:cNvPr id="0" name=""/>
        <dsp:cNvSpPr/>
      </dsp:nvSpPr>
      <dsp:spPr>
        <a:xfrm>
          <a:off x="1550120" y="760260"/>
          <a:ext cx="845349" cy="549477"/>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Coaching</a:t>
          </a:r>
        </a:p>
      </dsp:txBody>
      <dsp:txXfrm>
        <a:off x="1576943" y="787083"/>
        <a:ext cx="791703" cy="495831"/>
      </dsp:txXfrm>
    </dsp:sp>
    <dsp:sp modelId="{FB81C057-88B6-6F42-AD9B-FCD35681DE73}">
      <dsp:nvSpPr>
        <dsp:cNvPr id="0" name=""/>
        <dsp:cNvSpPr/>
      </dsp:nvSpPr>
      <dsp:spPr>
        <a:xfrm>
          <a:off x="1918993" y="275414"/>
          <a:ext cx="2198563" cy="2198563"/>
        </a:xfrm>
        <a:custGeom>
          <a:avLst/>
          <a:gdLst/>
          <a:ahLst/>
          <a:cxnLst/>
          <a:rect l="0" t="0" r="0" b="0"/>
          <a:pathLst>
            <a:path>
              <a:moveTo>
                <a:pt x="191297" y="479617"/>
              </a:moveTo>
              <a:arcTo wR="1099281" hR="1099281" stAng="12858722" swAng="196475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F99ED-D271-7743-A434-2881514167BE}">
      <dsp:nvSpPr>
        <dsp:cNvPr id="0" name=""/>
        <dsp:cNvSpPr/>
      </dsp:nvSpPr>
      <dsp:spPr>
        <a:xfrm>
          <a:off x="6095999" y="736650"/>
          <a:ext cx="3575160" cy="309022"/>
        </a:xfrm>
        <a:custGeom>
          <a:avLst/>
          <a:gdLst/>
          <a:ahLst/>
          <a:cxnLst/>
          <a:rect l="0" t="0" r="0" b="0"/>
          <a:pathLst>
            <a:path>
              <a:moveTo>
                <a:pt x="0" y="0"/>
              </a:moveTo>
              <a:lnTo>
                <a:pt x="0" y="154511"/>
              </a:lnTo>
              <a:lnTo>
                <a:pt x="3575160" y="154511"/>
              </a:lnTo>
              <a:lnTo>
                <a:pt x="3575160" y="309022"/>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0F7C42-5A1B-EF49-9A19-396A68BC6AE7}">
      <dsp:nvSpPr>
        <dsp:cNvPr id="0" name=""/>
        <dsp:cNvSpPr/>
      </dsp:nvSpPr>
      <dsp:spPr>
        <a:xfrm>
          <a:off x="6095999" y="736650"/>
          <a:ext cx="1259997" cy="309022"/>
        </a:xfrm>
        <a:custGeom>
          <a:avLst/>
          <a:gdLst/>
          <a:ahLst/>
          <a:cxnLst/>
          <a:rect l="0" t="0" r="0" b="0"/>
          <a:pathLst>
            <a:path>
              <a:moveTo>
                <a:pt x="0" y="0"/>
              </a:moveTo>
              <a:lnTo>
                <a:pt x="0" y="154511"/>
              </a:lnTo>
              <a:lnTo>
                <a:pt x="1259997" y="154511"/>
              </a:lnTo>
              <a:lnTo>
                <a:pt x="1259997" y="309022"/>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96F2BF-9D5B-634E-BAFE-F183DF3B0F64}">
      <dsp:nvSpPr>
        <dsp:cNvPr id="0" name=""/>
        <dsp:cNvSpPr/>
      </dsp:nvSpPr>
      <dsp:spPr>
        <a:xfrm>
          <a:off x="4987769" y="736650"/>
          <a:ext cx="1108229" cy="309022"/>
        </a:xfrm>
        <a:custGeom>
          <a:avLst/>
          <a:gdLst/>
          <a:ahLst/>
          <a:cxnLst/>
          <a:rect l="0" t="0" r="0" b="0"/>
          <a:pathLst>
            <a:path>
              <a:moveTo>
                <a:pt x="1108229" y="0"/>
              </a:moveTo>
              <a:lnTo>
                <a:pt x="1108229" y="154511"/>
              </a:lnTo>
              <a:lnTo>
                <a:pt x="0" y="154511"/>
              </a:lnTo>
              <a:lnTo>
                <a:pt x="0" y="309022"/>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02E65-6A8A-2448-80AE-4CC40EEF482B}">
      <dsp:nvSpPr>
        <dsp:cNvPr id="0" name=""/>
        <dsp:cNvSpPr/>
      </dsp:nvSpPr>
      <dsp:spPr>
        <a:xfrm>
          <a:off x="2503533" y="736650"/>
          <a:ext cx="3592465" cy="309022"/>
        </a:xfrm>
        <a:custGeom>
          <a:avLst/>
          <a:gdLst/>
          <a:ahLst/>
          <a:cxnLst/>
          <a:rect l="0" t="0" r="0" b="0"/>
          <a:pathLst>
            <a:path>
              <a:moveTo>
                <a:pt x="3592465" y="0"/>
              </a:moveTo>
              <a:lnTo>
                <a:pt x="3592465" y="154511"/>
              </a:lnTo>
              <a:lnTo>
                <a:pt x="0" y="154511"/>
              </a:lnTo>
              <a:lnTo>
                <a:pt x="0" y="309022"/>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F30120-9B37-2647-AA68-67D3C9E8213E}">
      <dsp:nvSpPr>
        <dsp:cNvPr id="0" name=""/>
        <dsp:cNvSpPr/>
      </dsp:nvSpPr>
      <dsp:spPr>
        <a:xfrm>
          <a:off x="4970574" y="881"/>
          <a:ext cx="2250849" cy="735768"/>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t>What does this </a:t>
          </a:r>
        </a:p>
        <a:p>
          <a:pPr lvl="0" algn="ctr" defTabSz="800100">
            <a:lnSpc>
              <a:spcPct val="90000"/>
            </a:lnSpc>
            <a:spcBef>
              <a:spcPct val="0"/>
            </a:spcBef>
            <a:spcAft>
              <a:spcPct val="35000"/>
            </a:spcAft>
          </a:pPr>
          <a:r>
            <a:rPr lang="en-US" sz="1800" b="1" kern="1200" dirty="0"/>
            <a:t>mean for you?</a:t>
          </a:r>
        </a:p>
      </dsp:txBody>
      <dsp:txXfrm>
        <a:off x="4970574" y="881"/>
        <a:ext cx="2250849" cy="735768"/>
      </dsp:txXfrm>
    </dsp:sp>
    <dsp:sp modelId="{EC3E348F-A9EA-7C44-8973-FF77D2025B36}">
      <dsp:nvSpPr>
        <dsp:cNvPr id="0" name=""/>
        <dsp:cNvSpPr/>
      </dsp:nvSpPr>
      <dsp:spPr>
        <a:xfrm>
          <a:off x="1451111" y="1045672"/>
          <a:ext cx="2104843" cy="735768"/>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t>Challenge of solving major business problems</a:t>
          </a:r>
        </a:p>
      </dsp:txBody>
      <dsp:txXfrm>
        <a:off x="1451111" y="1045672"/>
        <a:ext cx="2104843" cy="735768"/>
      </dsp:txXfrm>
    </dsp:sp>
    <dsp:sp modelId="{C12DAE18-0E98-E744-8CFB-A07D920ADAC5}">
      <dsp:nvSpPr>
        <dsp:cNvPr id="0" name=""/>
        <dsp:cNvSpPr/>
      </dsp:nvSpPr>
      <dsp:spPr>
        <a:xfrm>
          <a:off x="3864978" y="1045672"/>
          <a:ext cx="2245581" cy="735768"/>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t>Exposure to a range of industries and skills</a:t>
          </a:r>
        </a:p>
      </dsp:txBody>
      <dsp:txXfrm>
        <a:off x="3864978" y="1045672"/>
        <a:ext cx="2245581" cy="735768"/>
      </dsp:txXfrm>
    </dsp:sp>
    <dsp:sp modelId="{0562A629-0715-C54B-8795-E347D763D481}">
      <dsp:nvSpPr>
        <dsp:cNvPr id="0" name=""/>
        <dsp:cNvSpPr/>
      </dsp:nvSpPr>
      <dsp:spPr>
        <a:xfrm>
          <a:off x="6419583" y="1045672"/>
          <a:ext cx="1872826" cy="735768"/>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t>Top management exposure</a:t>
          </a:r>
        </a:p>
      </dsp:txBody>
      <dsp:txXfrm>
        <a:off x="6419583" y="1045672"/>
        <a:ext cx="1872826" cy="735768"/>
      </dsp:txXfrm>
    </dsp:sp>
    <dsp:sp modelId="{25311128-DF98-A344-B4A0-0F3F80F60474}">
      <dsp:nvSpPr>
        <dsp:cNvPr id="0" name=""/>
        <dsp:cNvSpPr/>
      </dsp:nvSpPr>
      <dsp:spPr>
        <a:xfrm>
          <a:off x="8601432" y="1045672"/>
          <a:ext cx="2139454" cy="735768"/>
        </a:xfrm>
        <a:prstGeom prst="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t>Working within teams to bring creative and rigorous solutions</a:t>
          </a:r>
        </a:p>
      </dsp:txBody>
      <dsp:txXfrm>
        <a:off x="8601432" y="1045672"/>
        <a:ext cx="2139454" cy="73576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133D0-8AF6-EA4F-9FB8-7E38F78F6952}"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842A7-E92D-2A4E-9FDC-A4CFFA5FD531}" type="slidenum">
              <a:rPr lang="en-US" smtClean="0"/>
              <a:t>‹#›</a:t>
            </a:fld>
            <a:endParaRPr lang="en-US"/>
          </a:p>
        </p:txBody>
      </p:sp>
    </p:spTree>
    <p:extLst>
      <p:ext uri="{BB962C8B-B14F-4D97-AF65-F5344CB8AC3E}">
        <p14:creationId xmlns:p14="http://schemas.microsoft.com/office/powerpoint/2010/main" val="186869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https://pennbiotechgroup.org/</a:t>
            </a:r>
          </a:p>
        </p:txBody>
      </p:sp>
      <p:sp>
        <p:nvSpPr>
          <p:cNvPr id="4" name="Slide Number Placeholder 3"/>
          <p:cNvSpPr>
            <a:spLocks noGrp="1"/>
          </p:cNvSpPr>
          <p:nvPr>
            <p:ph type="sldNum" sz="quarter" idx="5"/>
          </p:nvPr>
        </p:nvSpPr>
        <p:spPr/>
        <p:txBody>
          <a:bodyPr/>
          <a:lstStyle/>
          <a:p>
            <a:fld id="{7AA842A7-E92D-2A4E-9FDC-A4CFFA5FD531}" type="slidenum">
              <a:rPr lang="en-US" smtClean="0"/>
              <a:t>1</a:t>
            </a:fld>
            <a:endParaRPr lang="en-US"/>
          </a:p>
        </p:txBody>
      </p:sp>
    </p:spTree>
    <p:extLst>
      <p:ext uri="{BB962C8B-B14F-4D97-AF65-F5344CB8AC3E}">
        <p14:creationId xmlns:p14="http://schemas.microsoft.com/office/powerpoint/2010/main" val="254721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more than half of our members pursue management consulting post graduation and find employment at McKinsey &amp; Company, Boston Consulting Group, Bain &amp; Company, L.E.K., ZS, IQVIA etc.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90A0CE-2323-48B9-96E5-1E78C5098E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33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842A7-E92D-2A4E-9FDC-A4CFFA5FD531}" type="slidenum">
              <a:rPr lang="en-US" smtClean="0"/>
              <a:t>12</a:t>
            </a:fld>
            <a:endParaRPr lang="en-US"/>
          </a:p>
        </p:txBody>
      </p:sp>
    </p:spTree>
    <p:extLst>
      <p:ext uri="{BB962C8B-B14F-4D97-AF65-F5344CB8AC3E}">
        <p14:creationId xmlns:p14="http://schemas.microsoft.com/office/powerpoint/2010/main" val="219795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842A7-E92D-2A4E-9FDC-A4CFFA5FD531}" type="slidenum">
              <a:rPr lang="en-US" smtClean="0"/>
              <a:t>18</a:t>
            </a:fld>
            <a:endParaRPr lang="en-US"/>
          </a:p>
        </p:txBody>
      </p:sp>
    </p:spTree>
    <p:extLst>
      <p:ext uri="{BB962C8B-B14F-4D97-AF65-F5344CB8AC3E}">
        <p14:creationId xmlns:p14="http://schemas.microsoft.com/office/powerpoint/2010/main" val="397774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ltLang="zh-CN"/>
              <a:t>Click to edit Master title style</a:t>
            </a:r>
            <a:endParaRPr lang="en-US"/>
          </a:p>
        </p:txBody>
      </p:sp>
      <p:sp>
        <p:nvSpPr>
          <p:cNvPr id="3" name="Subtitle 2"/>
          <p:cNvSpPr>
            <a:spLocks noGrp="1"/>
          </p:cNvSpPr>
          <p:nvPr>
            <p:ph type="subTitle" idx="1"/>
          </p:nvPr>
        </p:nvSpPr>
        <p:spPr>
          <a:xfrm>
            <a:off x="938561" y="3886200"/>
            <a:ext cx="8534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4C25B7-29F9-E74D-BB1E-18E5EDA0FAEC}" type="datetime1">
              <a:rPr lang="en-US" smtClean="0"/>
              <a:t>8/17/2021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414000" y="6356351"/>
            <a:ext cx="2844800" cy="365125"/>
          </a:xfrm>
        </p:spPr>
        <p:txBody>
          <a:bodyPr/>
          <a:lstStyle/>
          <a:p>
            <a:fld id="{7E90C50F-38B1-4577-B92F-5D93F39DA521}" type="slidenum">
              <a:rPr lang="en-US" smtClean="0"/>
              <a:t>‹#›</a:t>
            </a:fld>
            <a:endParaRPr lang="en-US" dirty="0"/>
          </a:p>
        </p:txBody>
      </p:sp>
      <p:sp>
        <p:nvSpPr>
          <p:cNvPr id="7" name="Rectangle 6">
            <a:extLst>
              <a:ext uri="{FF2B5EF4-FFF2-40B4-BE49-F238E27FC236}">
                <a16:creationId xmlns:a16="http://schemas.microsoft.com/office/drawing/2014/main" id="{750DEBF3-9AA3-8848-BCCA-A9DC3999FAC4}"/>
              </a:ext>
            </a:extLst>
          </p:cNvPr>
          <p:cNvSpPr/>
          <p:nvPr userDrawn="1"/>
        </p:nvSpPr>
        <p:spPr>
          <a:xfrm>
            <a:off x="938560" y="5755655"/>
            <a:ext cx="11253439" cy="337788"/>
          </a:xfrm>
          <a:prstGeom prst="rect">
            <a:avLst/>
          </a:prstGeom>
          <a:solidFill>
            <a:schemeClr val="accent1">
              <a:lumMod val="75000"/>
            </a:schemeClr>
          </a:solidFill>
          <a:ln>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5C14D0-ADD8-9346-93C9-6DFB8847026B}"/>
              </a:ext>
            </a:extLst>
          </p:cNvPr>
          <p:cNvSpPr/>
          <p:nvPr userDrawn="1"/>
        </p:nvSpPr>
        <p:spPr>
          <a:xfrm>
            <a:off x="0" y="5755655"/>
            <a:ext cx="838200" cy="337788"/>
          </a:xfrm>
          <a:prstGeom prst="rect">
            <a:avLst/>
          </a:prstGeom>
          <a:gradFill flip="none" rotWithShape="1">
            <a:gsLst>
              <a:gs pos="0">
                <a:srgbClr val="A92119">
                  <a:shade val="30000"/>
                  <a:satMod val="115000"/>
                </a:srgbClr>
              </a:gs>
              <a:gs pos="50000">
                <a:srgbClr val="A92119">
                  <a:shade val="67500"/>
                  <a:satMod val="115000"/>
                </a:srgbClr>
              </a:gs>
              <a:gs pos="100000">
                <a:srgbClr val="A92119">
                  <a:shade val="100000"/>
                  <a:satMod val="115000"/>
                </a:srgbClr>
              </a:gs>
            </a:gsLst>
            <a:lin ang="16200000" scaled="1"/>
            <a:tileRect/>
          </a:gradFill>
          <a:ln>
            <a:solidFill>
              <a:srgbClr val="A9211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Logo, company name&#10;&#10;Description automatically generated">
            <a:extLst>
              <a:ext uri="{FF2B5EF4-FFF2-40B4-BE49-F238E27FC236}">
                <a16:creationId xmlns:a16="http://schemas.microsoft.com/office/drawing/2014/main" id="{B0D04F0F-1927-4806-A025-6D22A41B67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78732"/>
            <a:ext cx="3200400" cy="1280160"/>
          </a:xfrm>
          <a:prstGeom prst="rect">
            <a:avLst/>
          </a:prstGeom>
        </p:spPr>
      </p:pic>
    </p:spTree>
    <p:extLst>
      <p:ext uri="{BB962C8B-B14F-4D97-AF65-F5344CB8AC3E}">
        <p14:creationId xmlns:p14="http://schemas.microsoft.com/office/powerpoint/2010/main" val="4201889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6568DA7-BD7D-E24E-9DD4-EDAC6DA55133}" type="datetime1">
              <a:rPr lang="en-US" smtClean="0"/>
              <a:t>8/17/2021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E90C50F-38B1-4577-B92F-5D93F39DA521}" type="slidenum">
              <a:rPr lang="en-US" smtClean="0"/>
              <a:t>‹#›</a:t>
            </a:fld>
            <a:endParaRPr lang="en-US"/>
          </a:p>
        </p:txBody>
      </p:sp>
      <p:pic>
        <p:nvPicPr>
          <p:cNvPr id="7" name="Picture 7">
            <a:extLst>
              <a:ext uri="{FF2B5EF4-FFF2-40B4-BE49-F238E27FC236}">
                <a16:creationId xmlns:a16="http://schemas.microsoft.com/office/drawing/2014/main" id="{D2EB8089-4552-D645-8E3D-8A1C8B81AF4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577012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3420BF-BF58-8741-ADB1-F15435EE3C87}" type="datetime1">
              <a:rPr lang="en-US" smtClean="0"/>
              <a:t>8/17/2021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E90C50F-38B1-4577-B92F-5D93F39DA521}" type="slidenum">
              <a:rPr lang="en-US" smtClean="0"/>
              <a:t>‹#›</a:t>
            </a:fld>
            <a:endParaRPr lang="en-US"/>
          </a:p>
        </p:txBody>
      </p:sp>
      <p:pic>
        <p:nvPicPr>
          <p:cNvPr id="7" name="Picture 7">
            <a:extLst>
              <a:ext uri="{FF2B5EF4-FFF2-40B4-BE49-F238E27FC236}">
                <a16:creationId xmlns:a16="http://schemas.microsoft.com/office/drawing/2014/main" id="{D01A8E23-8F4C-C74A-8590-5D5928F43F6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132127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C7230-EF18-4A18-BCD4-9C409065A8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A8DCE5-9235-4DAA-A8D4-56C9746EA7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E3F469-46CD-43C9-9FB9-18456FB9B08F}"/>
              </a:ext>
            </a:extLst>
          </p:cNvPr>
          <p:cNvSpPr>
            <a:spLocks noGrp="1"/>
          </p:cNvSpPr>
          <p:nvPr>
            <p:ph type="dt" sz="half" idx="10"/>
          </p:nvPr>
        </p:nvSpPr>
        <p:spPr/>
        <p:txBody>
          <a:bodyPr/>
          <a:lstStyle/>
          <a:p>
            <a:fld id="{3528B0B6-AF4F-4DE7-ACCF-47A89D534F39}" type="datetimeFigureOut">
              <a:rPr lang="en-US" smtClean="0"/>
              <a:t>8/17/2021</a:t>
            </a:fld>
            <a:endParaRPr lang="en-US"/>
          </a:p>
        </p:txBody>
      </p:sp>
      <p:sp>
        <p:nvSpPr>
          <p:cNvPr id="5" name="Footer Placeholder 4">
            <a:extLst>
              <a:ext uri="{FF2B5EF4-FFF2-40B4-BE49-F238E27FC236}">
                <a16:creationId xmlns:a16="http://schemas.microsoft.com/office/drawing/2014/main" id="{27D6445E-2F33-4E7F-BE0E-D45FDCCAC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CD27C-ABC3-4B24-8AA0-C31BD5CD919F}"/>
              </a:ext>
            </a:extLst>
          </p:cNvPr>
          <p:cNvSpPr>
            <a:spLocks noGrp="1"/>
          </p:cNvSpPr>
          <p:nvPr>
            <p:ph type="sldNum" sz="quarter" idx="12"/>
          </p:nvPr>
        </p:nvSpPr>
        <p:spPr/>
        <p:txBody>
          <a:bodyPr/>
          <a:lstStyle/>
          <a:p>
            <a:fld id="{79BD2DAF-59A8-4F31-A378-00E8A51AD7EA}" type="slidenum">
              <a:rPr lang="en-US" smtClean="0"/>
              <a:t>‹#›</a:t>
            </a:fld>
            <a:endParaRPr lang="en-US"/>
          </a:p>
        </p:txBody>
      </p:sp>
    </p:spTree>
    <p:extLst>
      <p:ext uri="{BB962C8B-B14F-4D97-AF65-F5344CB8AC3E}">
        <p14:creationId xmlns:p14="http://schemas.microsoft.com/office/powerpoint/2010/main" val="2616755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03C3-5C4D-4AB1-81C2-FEF5D0FEA2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534B9-65E9-4AB1-922B-4B6C638EB7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F4045-94BC-488F-83C1-00EA4128AD39}"/>
              </a:ext>
            </a:extLst>
          </p:cNvPr>
          <p:cNvSpPr>
            <a:spLocks noGrp="1"/>
          </p:cNvSpPr>
          <p:nvPr>
            <p:ph type="dt" sz="half" idx="10"/>
          </p:nvPr>
        </p:nvSpPr>
        <p:spPr/>
        <p:txBody>
          <a:bodyPr/>
          <a:lstStyle/>
          <a:p>
            <a:fld id="{3528B0B6-AF4F-4DE7-ACCF-47A89D534F39}" type="datetimeFigureOut">
              <a:rPr lang="en-US" smtClean="0"/>
              <a:t>8/17/2021</a:t>
            </a:fld>
            <a:endParaRPr lang="en-US"/>
          </a:p>
        </p:txBody>
      </p:sp>
      <p:sp>
        <p:nvSpPr>
          <p:cNvPr id="5" name="Footer Placeholder 4">
            <a:extLst>
              <a:ext uri="{FF2B5EF4-FFF2-40B4-BE49-F238E27FC236}">
                <a16:creationId xmlns:a16="http://schemas.microsoft.com/office/drawing/2014/main" id="{5C9DFBE1-2D37-4F69-8F5B-EFB034C0C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47594-195E-48F5-8B8A-D21124F21DE0}"/>
              </a:ext>
            </a:extLst>
          </p:cNvPr>
          <p:cNvSpPr>
            <a:spLocks noGrp="1"/>
          </p:cNvSpPr>
          <p:nvPr>
            <p:ph type="sldNum" sz="quarter" idx="12"/>
          </p:nvPr>
        </p:nvSpPr>
        <p:spPr/>
        <p:txBody>
          <a:bodyPr/>
          <a:lstStyle/>
          <a:p>
            <a:fld id="{79BD2DAF-59A8-4F31-A378-00E8A51AD7EA}" type="slidenum">
              <a:rPr lang="en-US" smtClean="0"/>
              <a:t>‹#›</a:t>
            </a:fld>
            <a:endParaRPr lang="en-US"/>
          </a:p>
        </p:txBody>
      </p:sp>
    </p:spTree>
    <p:extLst>
      <p:ext uri="{BB962C8B-B14F-4D97-AF65-F5344CB8AC3E}">
        <p14:creationId xmlns:p14="http://schemas.microsoft.com/office/powerpoint/2010/main" val="3407188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A1EC-D311-4DFD-8141-4D611FF46A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4E22AB-0896-4CCC-AE0B-236AB46BA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D2ADD-F88A-4504-A6FA-0C90D9D4C990}"/>
              </a:ext>
            </a:extLst>
          </p:cNvPr>
          <p:cNvSpPr>
            <a:spLocks noGrp="1"/>
          </p:cNvSpPr>
          <p:nvPr>
            <p:ph type="dt" sz="half" idx="10"/>
          </p:nvPr>
        </p:nvSpPr>
        <p:spPr/>
        <p:txBody>
          <a:bodyPr/>
          <a:lstStyle/>
          <a:p>
            <a:fld id="{3528B0B6-AF4F-4DE7-ACCF-47A89D534F39}" type="datetimeFigureOut">
              <a:rPr lang="en-US" smtClean="0"/>
              <a:t>8/17/2021</a:t>
            </a:fld>
            <a:endParaRPr lang="en-US"/>
          </a:p>
        </p:txBody>
      </p:sp>
      <p:sp>
        <p:nvSpPr>
          <p:cNvPr id="5" name="Footer Placeholder 4">
            <a:extLst>
              <a:ext uri="{FF2B5EF4-FFF2-40B4-BE49-F238E27FC236}">
                <a16:creationId xmlns:a16="http://schemas.microsoft.com/office/drawing/2014/main" id="{22A283B5-C4E6-45D9-8883-ED211C73F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9248E-68D6-42C5-835D-34D8F17DAF53}"/>
              </a:ext>
            </a:extLst>
          </p:cNvPr>
          <p:cNvSpPr>
            <a:spLocks noGrp="1"/>
          </p:cNvSpPr>
          <p:nvPr>
            <p:ph type="sldNum" sz="quarter" idx="12"/>
          </p:nvPr>
        </p:nvSpPr>
        <p:spPr/>
        <p:txBody>
          <a:bodyPr/>
          <a:lstStyle/>
          <a:p>
            <a:fld id="{79BD2DAF-59A8-4F31-A378-00E8A51AD7EA}" type="slidenum">
              <a:rPr lang="en-US" smtClean="0"/>
              <a:t>‹#›</a:t>
            </a:fld>
            <a:endParaRPr lang="en-US"/>
          </a:p>
        </p:txBody>
      </p:sp>
    </p:spTree>
    <p:extLst>
      <p:ext uri="{BB962C8B-B14F-4D97-AF65-F5344CB8AC3E}">
        <p14:creationId xmlns:p14="http://schemas.microsoft.com/office/powerpoint/2010/main" val="199695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DB90-4694-4D5B-B065-58EF0AF17D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E713D3-44C4-45E0-B5ED-6D57D5D589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53EAE7-3522-4EF2-883A-16C2CD2FF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F62517-F4D0-4F33-950A-5D8F9BCEBA73}"/>
              </a:ext>
            </a:extLst>
          </p:cNvPr>
          <p:cNvSpPr>
            <a:spLocks noGrp="1"/>
          </p:cNvSpPr>
          <p:nvPr>
            <p:ph type="dt" sz="half" idx="10"/>
          </p:nvPr>
        </p:nvSpPr>
        <p:spPr/>
        <p:txBody>
          <a:bodyPr/>
          <a:lstStyle/>
          <a:p>
            <a:fld id="{3528B0B6-AF4F-4DE7-ACCF-47A89D534F39}" type="datetimeFigureOut">
              <a:rPr lang="en-US" smtClean="0"/>
              <a:t>8/17/2021</a:t>
            </a:fld>
            <a:endParaRPr lang="en-US"/>
          </a:p>
        </p:txBody>
      </p:sp>
      <p:sp>
        <p:nvSpPr>
          <p:cNvPr id="6" name="Footer Placeholder 5">
            <a:extLst>
              <a:ext uri="{FF2B5EF4-FFF2-40B4-BE49-F238E27FC236}">
                <a16:creationId xmlns:a16="http://schemas.microsoft.com/office/drawing/2014/main" id="{1A3D779A-F942-41B0-88BC-BED821759D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4A8ED7-3653-4C52-8724-8AE38EB54E7C}"/>
              </a:ext>
            </a:extLst>
          </p:cNvPr>
          <p:cNvSpPr>
            <a:spLocks noGrp="1"/>
          </p:cNvSpPr>
          <p:nvPr>
            <p:ph type="sldNum" sz="quarter" idx="12"/>
          </p:nvPr>
        </p:nvSpPr>
        <p:spPr/>
        <p:txBody>
          <a:bodyPr/>
          <a:lstStyle/>
          <a:p>
            <a:fld id="{79BD2DAF-59A8-4F31-A378-00E8A51AD7EA}" type="slidenum">
              <a:rPr lang="en-US" smtClean="0"/>
              <a:t>‹#›</a:t>
            </a:fld>
            <a:endParaRPr lang="en-US"/>
          </a:p>
        </p:txBody>
      </p:sp>
    </p:spTree>
    <p:extLst>
      <p:ext uri="{BB962C8B-B14F-4D97-AF65-F5344CB8AC3E}">
        <p14:creationId xmlns:p14="http://schemas.microsoft.com/office/powerpoint/2010/main" val="3571576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F9F7-D21C-488A-9085-1A20810F1D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929FCA-9F8C-45D5-B21E-F3589215E1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C8F0DF-9216-4A3D-9985-A7CF2F8778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29290C-18F3-45CE-86C8-88EF32D899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D6AD0A-0C48-498B-A423-32EA361E4C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60D97A-E27C-4617-B9AA-F13370FF3F91}"/>
              </a:ext>
            </a:extLst>
          </p:cNvPr>
          <p:cNvSpPr>
            <a:spLocks noGrp="1"/>
          </p:cNvSpPr>
          <p:nvPr>
            <p:ph type="dt" sz="half" idx="10"/>
          </p:nvPr>
        </p:nvSpPr>
        <p:spPr/>
        <p:txBody>
          <a:bodyPr/>
          <a:lstStyle/>
          <a:p>
            <a:fld id="{3528B0B6-AF4F-4DE7-ACCF-47A89D534F39}" type="datetimeFigureOut">
              <a:rPr lang="en-US" smtClean="0"/>
              <a:t>8/17/2021</a:t>
            </a:fld>
            <a:endParaRPr lang="en-US"/>
          </a:p>
        </p:txBody>
      </p:sp>
      <p:sp>
        <p:nvSpPr>
          <p:cNvPr id="8" name="Footer Placeholder 7">
            <a:extLst>
              <a:ext uri="{FF2B5EF4-FFF2-40B4-BE49-F238E27FC236}">
                <a16:creationId xmlns:a16="http://schemas.microsoft.com/office/drawing/2014/main" id="{609F8A70-3A93-437B-823B-228816FFF9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F19D60-A9FA-4CE5-8567-DB20ECEFD55A}"/>
              </a:ext>
            </a:extLst>
          </p:cNvPr>
          <p:cNvSpPr>
            <a:spLocks noGrp="1"/>
          </p:cNvSpPr>
          <p:nvPr>
            <p:ph type="sldNum" sz="quarter" idx="12"/>
          </p:nvPr>
        </p:nvSpPr>
        <p:spPr/>
        <p:txBody>
          <a:bodyPr/>
          <a:lstStyle/>
          <a:p>
            <a:fld id="{79BD2DAF-59A8-4F31-A378-00E8A51AD7EA}" type="slidenum">
              <a:rPr lang="en-US" smtClean="0"/>
              <a:t>‹#›</a:t>
            </a:fld>
            <a:endParaRPr lang="en-US"/>
          </a:p>
        </p:txBody>
      </p:sp>
    </p:spTree>
    <p:extLst>
      <p:ext uri="{BB962C8B-B14F-4D97-AF65-F5344CB8AC3E}">
        <p14:creationId xmlns:p14="http://schemas.microsoft.com/office/powerpoint/2010/main" val="3363644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8153-2C07-4AC5-8796-E53F22A2F0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FEBBF6-5036-495A-A4F7-CF96D29AA354}"/>
              </a:ext>
            </a:extLst>
          </p:cNvPr>
          <p:cNvSpPr>
            <a:spLocks noGrp="1"/>
          </p:cNvSpPr>
          <p:nvPr>
            <p:ph type="dt" sz="half" idx="10"/>
          </p:nvPr>
        </p:nvSpPr>
        <p:spPr/>
        <p:txBody>
          <a:bodyPr/>
          <a:lstStyle/>
          <a:p>
            <a:fld id="{3528B0B6-AF4F-4DE7-ACCF-47A89D534F39}" type="datetimeFigureOut">
              <a:rPr lang="en-US" smtClean="0"/>
              <a:t>8/17/2021</a:t>
            </a:fld>
            <a:endParaRPr lang="en-US"/>
          </a:p>
        </p:txBody>
      </p:sp>
      <p:sp>
        <p:nvSpPr>
          <p:cNvPr id="4" name="Footer Placeholder 3">
            <a:extLst>
              <a:ext uri="{FF2B5EF4-FFF2-40B4-BE49-F238E27FC236}">
                <a16:creationId xmlns:a16="http://schemas.microsoft.com/office/drawing/2014/main" id="{5CB57D68-4953-4636-9A89-F2AB4D8051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97A2A4-14BB-49E0-B8D3-CEA7F1192CCE}"/>
              </a:ext>
            </a:extLst>
          </p:cNvPr>
          <p:cNvSpPr>
            <a:spLocks noGrp="1"/>
          </p:cNvSpPr>
          <p:nvPr>
            <p:ph type="sldNum" sz="quarter" idx="12"/>
          </p:nvPr>
        </p:nvSpPr>
        <p:spPr/>
        <p:txBody>
          <a:bodyPr/>
          <a:lstStyle/>
          <a:p>
            <a:fld id="{79BD2DAF-59A8-4F31-A378-00E8A51AD7EA}" type="slidenum">
              <a:rPr lang="en-US" smtClean="0"/>
              <a:t>‹#›</a:t>
            </a:fld>
            <a:endParaRPr lang="en-US"/>
          </a:p>
        </p:txBody>
      </p:sp>
    </p:spTree>
    <p:extLst>
      <p:ext uri="{BB962C8B-B14F-4D97-AF65-F5344CB8AC3E}">
        <p14:creationId xmlns:p14="http://schemas.microsoft.com/office/powerpoint/2010/main" val="869668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751AA-1836-4C83-8BD4-AA59A66CD787}"/>
              </a:ext>
            </a:extLst>
          </p:cNvPr>
          <p:cNvSpPr>
            <a:spLocks noGrp="1"/>
          </p:cNvSpPr>
          <p:nvPr>
            <p:ph type="dt" sz="half" idx="10"/>
          </p:nvPr>
        </p:nvSpPr>
        <p:spPr/>
        <p:txBody>
          <a:bodyPr/>
          <a:lstStyle/>
          <a:p>
            <a:fld id="{3528B0B6-AF4F-4DE7-ACCF-47A89D534F39}" type="datetimeFigureOut">
              <a:rPr lang="en-US" smtClean="0"/>
              <a:t>8/17/2021</a:t>
            </a:fld>
            <a:endParaRPr lang="en-US"/>
          </a:p>
        </p:txBody>
      </p:sp>
      <p:sp>
        <p:nvSpPr>
          <p:cNvPr id="3" name="Footer Placeholder 2">
            <a:extLst>
              <a:ext uri="{FF2B5EF4-FFF2-40B4-BE49-F238E27FC236}">
                <a16:creationId xmlns:a16="http://schemas.microsoft.com/office/drawing/2014/main" id="{FE8BA06D-18E3-424E-96BB-EACA2BA6FD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F5808B-C3A7-41D5-90AC-4BBE3DD6D7E0}"/>
              </a:ext>
            </a:extLst>
          </p:cNvPr>
          <p:cNvSpPr>
            <a:spLocks noGrp="1"/>
          </p:cNvSpPr>
          <p:nvPr>
            <p:ph type="sldNum" sz="quarter" idx="12"/>
          </p:nvPr>
        </p:nvSpPr>
        <p:spPr/>
        <p:txBody>
          <a:bodyPr/>
          <a:lstStyle/>
          <a:p>
            <a:fld id="{79BD2DAF-59A8-4F31-A378-00E8A51AD7EA}" type="slidenum">
              <a:rPr lang="en-US" smtClean="0"/>
              <a:t>‹#›</a:t>
            </a:fld>
            <a:endParaRPr lang="en-US"/>
          </a:p>
        </p:txBody>
      </p:sp>
    </p:spTree>
    <p:extLst>
      <p:ext uri="{BB962C8B-B14F-4D97-AF65-F5344CB8AC3E}">
        <p14:creationId xmlns:p14="http://schemas.microsoft.com/office/powerpoint/2010/main" val="3049145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91B13-C34A-4A28-A1B9-5990E5E10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EC1009-537C-44D9-BAAA-DBBD8E9EFE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38DA3D-CD5B-407B-A649-FBEA0F89C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65D1A-064A-4C3C-BF60-605C9BD0A6AD}"/>
              </a:ext>
            </a:extLst>
          </p:cNvPr>
          <p:cNvSpPr>
            <a:spLocks noGrp="1"/>
          </p:cNvSpPr>
          <p:nvPr>
            <p:ph type="dt" sz="half" idx="10"/>
          </p:nvPr>
        </p:nvSpPr>
        <p:spPr/>
        <p:txBody>
          <a:bodyPr/>
          <a:lstStyle/>
          <a:p>
            <a:fld id="{3528B0B6-AF4F-4DE7-ACCF-47A89D534F39}" type="datetimeFigureOut">
              <a:rPr lang="en-US" smtClean="0"/>
              <a:t>8/17/2021</a:t>
            </a:fld>
            <a:endParaRPr lang="en-US"/>
          </a:p>
        </p:txBody>
      </p:sp>
      <p:sp>
        <p:nvSpPr>
          <p:cNvPr id="6" name="Footer Placeholder 5">
            <a:extLst>
              <a:ext uri="{FF2B5EF4-FFF2-40B4-BE49-F238E27FC236}">
                <a16:creationId xmlns:a16="http://schemas.microsoft.com/office/drawing/2014/main" id="{302BD1E7-F06D-4189-B031-B23D61862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B2F46-E9A8-45D0-81D5-6F2867C9EEE4}"/>
              </a:ext>
            </a:extLst>
          </p:cNvPr>
          <p:cNvSpPr>
            <a:spLocks noGrp="1"/>
          </p:cNvSpPr>
          <p:nvPr>
            <p:ph type="sldNum" sz="quarter" idx="12"/>
          </p:nvPr>
        </p:nvSpPr>
        <p:spPr/>
        <p:txBody>
          <a:bodyPr/>
          <a:lstStyle/>
          <a:p>
            <a:fld id="{79BD2DAF-59A8-4F31-A378-00E8A51AD7EA}" type="slidenum">
              <a:rPr lang="en-US" smtClean="0"/>
              <a:t>‹#›</a:t>
            </a:fld>
            <a:endParaRPr lang="en-US"/>
          </a:p>
        </p:txBody>
      </p:sp>
    </p:spTree>
    <p:extLst>
      <p:ext uri="{BB962C8B-B14F-4D97-AF65-F5344CB8AC3E}">
        <p14:creationId xmlns:p14="http://schemas.microsoft.com/office/powerpoint/2010/main" val="252792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EB8332F-B008-954B-8C48-48D98D5DF5A1}" type="datetime1">
              <a:rPr lang="en-US" smtClean="0"/>
              <a:t>8/17/2021</a:t>
            </a:fld>
            <a:endParaRPr lang="en-US"/>
          </a:p>
        </p:txBody>
      </p:sp>
      <p:sp>
        <p:nvSpPr>
          <p:cNvPr id="8" name="Rectangle 7">
            <a:extLst>
              <a:ext uri="{FF2B5EF4-FFF2-40B4-BE49-F238E27FC236}">
                <a16:creationId xmlns:a16="http://schemas.microsoft.com/office/drawing/2014/main" id="{5E68C88A-518C-6844-9F55-BE46E18B4FA2}"/>
              </a:ext>
            </a:extLst>
          </p:cNvPr>
          <p:cNvSpPr/>
          <p:nvPr userDrawn="1"/>
        </p:nvSpPr>
        <p:spPr>
          <a:xfrm>
            <a:off x="685800" y="990599"/>
            <a:ext cx="11506200" cy="152401"/>
          </a:xfrm>
          <a:prstGeom prst="rect">
            <a:avLst/>
          </a:prstGeom>
          <a:solidFill>
            <a:srgbClr val="193F6A"/>
          </a:solidFill>
          <a:ln>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67E0D2-E2A7-B447-84C2-DD76ABC44B61}"/>
              </a:ext>
            </a:extLst>
          </p:cNvPr>
          <p:cNvSpPr/>
          <p:nvPr userDrawn="1"/>
        </p:nvSpPr>
        <p:spPr>
          <a:xfrm>
            <a:off x="0" y="990599"/>
            <a:ext cx="609600" cy="152401"/>
          </a:xfrm>
          <a:prstGeom prst="rect">
            <a:avLst/>
          </a:prstGeom>
          <a:solidFill>
            <a:srgbClr val="A92119"/>
          </a:solidFill>
          <a:ln>
            <a:solidFill>
              <a:srgbClr val="A9211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Logo, company name&#10;&#10;Description automatically generated">
            <a:extLst>
              <a:ext uri="{FF2B5EF4-FFF2-40B4-BE49-F238E27FC236}">
                <a16:creationId xmlns:a16="http://schemas.microsoft.com/office/drawing/2014/main" id="{348352D6-2485-4130-964B-1BE62D0AC0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79381"/>
            <a:ext cx="2133600" cy="853440"/>
          </a:xfrm>
          <a:prstGeom prst="rect">
            <a:avLst/>
          </a:prstGeom>
        </p:spPr>
      </p:pic>
      <p:sp>
        <p:nvSpPr>
          <p:cNvPr id="12" name="Slide Number Placeholder 5">
            <a:extLst>
              <a:ext uri="{FF2B5EF4-FFF2-40B4-BE49-F238E27FC236}">
                <a16:creationId xmlns:a16="http://schemas.microsoft.com/office/drawing/2014/main" id="{797E4ECE-B5E4-C245-A191-9812DBA73F03}"/>
              </a:ext>
            </a:extLst>
          </p:cNvPr>
          <p:cNvSpPr>
            <a:spLocks noGrp="1"/>
          </p:cNvSpPr>
          <p:nvPr>
            <p:ph type="sldNum" sz="quarter" idx="12"/>
          </p:nvPr>
        </p:nvSpPr>
        <p:spPr>
          <a:xfrm>
            <a:off x="10414000" y="6356351"/>
            <a:ext cx="2844800" cy="365125"/>
          </a:xfrm>
        </p:spPr>
        <p:txBody>
          <a:bodyPr/>
          <a:lstStyle/>
          <a:p>
            <a:fld id="{7E90C50F-38B1-4577-B92F-5D93F39DA521}" type="slidenum">
              <a:rPr lang="en-US" smtClean="0"/>
              <a:t>‹#›</a:t>
            </a:fld>
            <a:endParaRPr lang="en-US" dirty="0"/>
          </a:p>
        </p:txBody>
      </p:sp>
    </p:spTree>
    <p:extLst>
      <p:ext uri="{BB962C8B-B14F-4D97-AF65-F5344CB8AC3E}">
        <p14:creationId xmlns:p14="http://schemas.microsoft.com/office/powerpoint/2010/main" val="4029783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3C77-E40B-4FF2-9323-52F0377CB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8B60A3-C07A-4F85-8011-E84DA4803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D7A6E9-8081-4959-A083-30DDEFE82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35E65-4162-4B43-B142-4EFFF41CC1E3}"/>
              </a:ext>
            </a:extLst>
          </p:cNvPr>
          <p:cNvSpPr>
            <a:spLocks noGrp="1"/>
          </p:cNvSpPr>
          <p:nvPr>
            <p:ph type="dt" sz="half" idx="10"/>
          </p:nvPr>
        </p:nvSpPr>
        <p:spPr/>
        <p:txBody>
          <a:bodyPr/>
          <a:lstStyle/>
          <a:p>
            <a:fld id="{3528B0B6-AF4F-4DE7-ACCF-47A89D534F39}" type="datetimeFigureOut">
              <a:rPr lang="en-US" smtClean="0"/>
              <a:t>8/17/2021</a:t>
            </a:fld>
            <a:endParaRPr lang="en-US"/>
          </a:p>
        </p:txBody>
      </p:sp>
      <p:sp>
        <p:nvSpPr>
          <p:cNvPr id="6" name="Footer Placeholder 5">
            <a:extLst>
              <a:ext uri="{FF2B5EF4-FFF2-40B4-BE49-F238E27FC236}">
                <a16:creationId xmlns:a16="http://schemas.microsoft.com/office/drawing/2014/main" id="{327F8933-520E-4DC5-A8C1-FB2FF00D2B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82120F-93B4-47D5-B452-E15023B6CEEF}"/>
              </a:ext>
            </a:extLst>
          </p:cNvPr>
          <p:cNvSpPr>
            <a:spLocks noGrp="1"/>
          </p:cNvSpPr>
          <p:nvPr>
            <p:ph type="sldNum" sz="quarter" idx="12"/>
          </p:nvPr>
        </p:nvSpPr>
        <p:spPr/>
        <p:txBody>
          <a:bodyPr/>
          <a:lstStyle/>
          <a:p>
            <a:fld id="{79BD2DAF-59A8-4F31-A378-00E8A51AD7EA}" type="slidenum">
              <a:rPr lang="en-US" smtClean="0"/>
              <a:t>‹#›</a:t>
            </a:fld>
            <a:endParaRPr lang="en-US"/>
          </a:p>
        </p:txBody>
      </p:sp>
    </p:spTree>
    <p:extLst>
      <p:ext uri="{BB962C8B-B14F-4D97-AF65-F5344CB8AC3E}">
        <p14:creationId xmlns:p14="http://schemas.microsoft.com/office/powerpoint/2010/main" val="669660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FFD6A-E7F1-4B3E-B76B-3097CF4C89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60E720-1AE7-4947-B1AC-605868194B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04088-F627-4CFF-9835-8BB115438159}"/>
              </a:ext>
            </a:extLst>
          </p:cNvPr>
          <p:cNvSpPr>
            <a:spLocks noGrp="1"/>
          </p:cNvSpPr>
          <p:nvPr>
            <p:ph type="dt" sz="half" idx="10"/>
          </p:nvPr>
        </p:nvSpPr>
        <p:spPr/>
        <p:txBody>
          <a:bodyPr/>
          <a:lstStyle/>
          <a:p>
            <a:fld id="{3528B0B6-AF4F-4DE7-ACCF-47A89D534F39}" type="datetimeFigureOut">
              <a:rPr lang="en-US" smtClean="0"/>
              <a:t>8/17/2021</a:t>
            </a:fld>
            <a:endParaRPr lang="en-US"/>
          </a:p>
        </p:txBody>
      </p:sp>
      <p:sp>
        <p:nvSpPr>
          <p:cNvPr id="5" name="Footer Placeholder 4">
            <a:extLst>
              <a:ext uri="{FF2B5EF4-FFF2-40B4-BE49-F238E27FC236}">
                <a16:creationId xmlns:a16="http://schemas.microsoft.com/office/drawing/2014/main" id="{0AAF31B5-12C3-4812-88B5-2432CE362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F7149-BBBD-48BE-B849-98EDD8E1AA3D}"/>
              </a:ext>
            </a:extLst>
          </p:cNvPr>
          <p:cNvSpPr>
            <a:spLocks noGrp="1"/>
          </p:cNvSpPr>
          <p:nvPr>
            <p:ph type="sldNum" sz="quarter" idx="12"/>
          </p:nvPr>
        </p:nvSpPr>
        <p:spPr/>
        <p:txBody>
          <a:bodyPr/>
          <a:lstStyle/>
          <a:p>
            <a:fld id="{79BD2DAF-59A8-4F31-A378-00E8A51AD7EA}" type="slidenum">
              <a:rPr lang="en-US" smtClean="0"/>
              <a:t>‹#›</a:t>
            </a:fld>
            <a:endParaRPr lang="en-US"/>
          </a:p>
        </p:txBody>
      </p:sp>
    </p:spTree>
    <p:extLst>
      <p:ext uri="{BB962C8B-B14F-4D97-AF65-F5344CB8AC3E}">
        <p14:creationId xmlns:p14="http://schemas.microsoft.com/office/powerpoint/2010/main" val="3433616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8B4F2A-AE8F-4BBB-8F33-87F67D956B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59119E-7CC9-4E08-9320-AFA9531404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0A541-4A34-4FA2-BEF8-684CC15C1BC9}"/>
              </a:ext>
            </a:extLst>
          </p:cNvPr>
          <p:cNvSpPr>
            <a:spLocks noGrp="1"/>
          </p:cNvSpPr>
          <p:nvPr>
            <p:ph type="dt" sz="half" idx="10"/>
          </p:nvPr>
        </p:nvSpPr>
        <p:spPr/>
        <p:txBody>
          <a:bodyPr/>
          <a:lstStyle/>
          <a:p>
            <a:fld id="{3528B0B6-AF4F-4DE7-ACCF-47A89D534F39}" type="datetimeFigureOut">
              <a:rPr lang="en-US" smtClean="0"/>
              <a:t>8/17/2021</a:t>
            </a:fld>
            <a:endParaRPr lang="en-US"/>
          </a:p>
        </p:txBody>
      </p:sp>
      <p:sp>
        <p:nvSpPr>
          <p:cNvPr id="5" name="Footer Placeholder 4">
            <a:extLst>
              <a:ext uri="{FF2B5EF4-FFF2-40B4-BE49-F238E27FC236}">
                <a16:creationId xmlns:a16="http://schemas.microsoft.com/office/drawing/2014/main" id="{A44647F5-6A70-471D-8311-A36AFBB06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C1D50-C615-4809-BCAA-27A9794662BF}"/>
              </a:ext>
            </a:extLst>
          </p:cNvPr>
          <p:cNvSpPr>
            <a:spLocks noGrp="1"/>
          </p:cNvSpPr>
          <p:nvPr>
            <p:ph type="sldNum" sz="quarter" idx="12"/>
          </p:nvPr>
        </p:nvSpPr>
        <p:spPr/>
        <p:txBody>
          <a:bodyPr/>
          <a:lstStyle/>
          <a:p>
            <a:fld id="{79BD2DAF-59A8-4F31-A378-00E8A51AD7EA}" type="slidenum">
              <a:rPr lang="en-US" smtClean="0"/>
              <a:t>‹#›</a:t>
            </a:fld>
            <a:endParaRPr lang="en-US"/>
          </a:p>
        </p:txBody>
      </p:sp>
    </p:spTree>
    <p:extLst>
      <p:ext uri="{BB962C8B-B14F-4D97-AF65-F5344CB8AC3E}">
        <p14:creationId xmlns:p14="http://schemas.microsoft.com/office/powerpoint/2010/main" val="3145834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Calibri" panose="020F0502020204030204" pitchFamily="34" charset="0"/>
                <a:cs typeface="Calibri" panose="020F0502020204030204" pitchFamily="34" charset="0"/>
              </a:defRPr>
            </a:lvl1pPr>
          </a:lstStyle>
          <a:p>
            <a:r>
              <a:rPr lang="en-US" altLang="zh-CN"/>
              <a:t>Click to edit Master title style</a:t>
            </a:r>
            <a:endParaRPr lang="en-US"/>
          </a:p>
        </p:txBody>
      </p:sp>
      <p:sp>
        <p:nvSpPr>
          <p:cNvPr id="3" name="Subtitle 2"/>
          <p:cNvSpPr>
            <a:spLocks noGrp="1"/>
          </p:cNvSpPr>
          <p:nvPr>
            <p:ph type="subTitle" idx="1"/>
          </p:nvPr>
        </p:nvSpPr>
        <p:spPr>
          <a:xfrm>
            <a:off x="938561" y="3886200"/>
            <a:ext cx="8534400" cy="1752600"/>
          </a:xfrm>
        </p:spPr>
        <p:txBody>
          <a:bodyPr/>
          <a:lstStyle>
            <a:lvl1pPr marL="0" indent="0" algn="l">
              <a:buNone/>
              <a:defRPr>
                <a:solidFill>
                  <a:schemeClr val="tx1">
                    <a:tint val="75000"/>
                  </a:schemeClr>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124C25B7-29F9-E74D-BB1E-18E5EDA0FAEC}" type="datetime1">
              <a:rPr lang="en-US" smtClean="0"/>
              <a:pPr/>
              <a:t>8/17/2021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E90C50F-38B1-4577-B92F-5D93F39DA521}" type="slidenum">
              <a:rPr lang="en-US" smtClean="0"/>
              <a:pPr/>
              <a:t>‹#›</a:t>
            </a:fld>
            <a:endParaRPr lang="en-US"/>
          </a:p>
        </p:txBody>
      </p:sp>
      <p:sp>
        <p:nvSpPr>
          <p:cNvPr id="7" name="Rectangle 6">
            <a:extLst>
              <a:ext uri="{FF2B5EF4-FFF2-40B4-BE49-F238E27FC236}">
                <a16:creationId xmlns:a16="http://schemas.microsoft.com/office/drawing/2014/main" id="{750DEBF3-9AA3-8848-BCCA-A9DC3999FAC4}"/>
              </a:ext>
            </a:extLst>
          </p:cNvPr>
          <p:cNvSpPr/>
          <p:nvPr userDrawn="1"/>
        </p:nvSpPr>
        <p:spPr>
          <a:xfrm>
            <a:off x="938560" y="5755655"/>
            <a:ext cx="11253439" cy="337788"/>
          </a:xfrm>
          <a:prstGeom prst="rect">
            <a:avLst/>
          </a:prstGeom>
          <a:solidFill>
            <a:schemeClr val="tx2">
              <a:lumMod val="75000"/>
            </a:schemeClr>
          </a:solidFill>
          <a:ln>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5C14D0-ADD8-9346-93C9-6DFB8847026B}"/>
              </a:ext>
            </a:extLst>
          </p:cNvPr>
          <p:cNvSpPr/>
          <p:nvPr userDrawn="1"/>
        </p:nvSpPr>
        <p:spPr>
          <a:xfrm>
            <a:off x="0" y="5755655"/>
            <a:ext cx="838200" cy="337788"/>
          </a:xfrm>
          <a:prstGeom prst="rect">
            <a:avLst/>
          </a:prstGeom>
          <a:gradFill flip="none" rotWithShape="1">
            <a:gsLst>
              <a:gs pos="0">
                <a:srgbClr val="A92119">
                  <a:shade val="30000"/>
                  <a:satMod val="115000"/>
                </a:srgbClr>
              </a:gs>
              <a:gs pos="50000">
                <a:srgbClr val="A92119">
                  <a:shade val="67500"/>
                  <a:satMod val="115000"/>
                </a:srgbClr>
              </a:gs>
              <a:gs pos="100000">
                <a:srgbClr val="A92119">
                  <a:shade val="100000"/>
                  <a:satMod val="115000"/>
                </a:srgbClr>
              </a:gs>
            </a:gsLst>
            <a:lin ang="16200000" scaled="1"/>
            <a:tileRect/>
          </a:gradFill>
          <a:ln>
            <a:solidFill>
              <a:srgbClr val="A9211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Logo, company name&#10;&#10;Description automatically generated">
            <a:extLst>
              <a:ext uri="{FF2B5EF4-FFF2-40B4-BE49-F238E27FC236}">
                <a16:creationId xmlns:a16="http://schemas.microsoft.com/office/drawing/2014/main" id="{B0D04F0F-1927-4806-A025-6D22A41B67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78732"/>
            <a:ext cx="3200400" cy="1280160"/>
          </a:xfrm>
          <a:prstGeom prst="rect">
            <a:avLst/>
          </a:prstGeom>
        </p:spPr>
      </p:pic>
    </p:spTree>
    <p:extLst>
      <p:ext uri="{BB962C8B-B14F-4D97-AF65-F5344CB8AC3E}">
        <p14:creationId xmlns:p14="http://schemas.microsoft.com/office/powerpoint/2010/main" val="1023126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ltLang="zh-CN" dirty="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a:xfrm>
            <a:off x="8737600" y="6356351"/>
            <a:ext cx="28448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5EB8332F-B008-954B-8C48-48D98D5DF5A1}" type="datetime1">
              <a:rPr lang="en-US" smtClean="0"/>
              <a:pPr/>
              <a:t>8/17/2021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50000"/>
                  </a:schemeClr>
                </a:solidFill>
                <a:latin typeface="Calibri" panose="020F0502020204030204" pitchFamily="34" charset="0"/>
                <a:cs typeface="Calibri" panose="020F0502020204030204" pitchFamily="34" charset="0"/>
              </a:defRPr>
            </a:lvl1pPr>
          </a:lstStyle>
          <a:p>
            <a:fld id="{7E90C50F-38B1-4577-B92F-5D93F39DA521}" type="slidenum">
              <a:rPr lang="en-US" smtClean="0"/>
              <a:pPr/>
              <a:t>‹#›</a:t>
            </a:fld>
            <a:endParaRPr lang="en-US" dirty="0"/>
          </a:p>
        </p:txBody>
      </p:sp>
      <p:sp>
        <p:nvSpPr>
          <p:cNvPr id="8" name="Rectangle 7">
            <a:extLst>
              <a:ext uri="{FF2B5EF4-FFF2-40B4-BE49-F238E27FC236}">
                <a16:creationId xmlns:a16="http://schemas.microsoft.com/office/drawing/2014/main" id="{5E68C88A-518C-6844-9F55-BE46E18B4FA2}"/>
              </a:ext>
            </a:extLst>
          </p:cNvPr>
          <p:cNvSpPr/>
          <p:nvPr userDrawn="1"/>
        </p:nvSpPr>
        <p:spPr>
          <a:xfrm>
            <a:off x="685800" y="990599"/>
            <a:ext cx="11506200" cy="152401"/>
          </a:xfrm>
          <a:prstGeom prst="rect">
            <a:avLst/>
          </a:prstGeom>
          <a:solidFill>
            <a:schemeClr val="tx2">
              <a:lumMod val="75000"/>
            </a:schemeClr>
          </a:solidFill>
          <a:ln>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E167E0D2-E2A7-B447-84C2-DD76ABC44B61}"/>
              </a:ext>
            </a:extLst>
          </p:cNvPr>
          <p:cNvSpPr/>
          <p:nvPr userDrawn="1"/>
        </p:nvSpPr>
        <p:spPr>
          <a:xfrm>
            <a:off x="0" y="990599"/>
            <a:ext cx="609600" cy="152401"/>
          </a:xfrm>
          <a:prstGeom prst="rect">
            <a:avLst/>
          </a:prstGeom>
          <a:solidFill>
            <a:srgbClr val="A92119"/>
          </a:solidFill>
          <a:ln>
            <a:solidFill>
              <a:srgbClr val="A9211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1" name="Picture 10" descr="Logo, company name&#10;&#10;Description automatically generated">
            <a:extLst>
              <a:ext uri="{FF2B5EF4-FFF2-40B4-BE49-F238E27FC236}">
                <a16:creationId xmlns:a16="http://schemas.microsoft.com/office/drawing/2014/main" id="{9BDA4072-D0FB-4AB5-9D0B-05B8E2D5D9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0" y="45878"/>
            <a:ext cx="2133600" cy="853440"/>
          </a:xfrm>
          <a:prstGeom prst="rect">
            <a:avLst/>
          </a:prstGeom>
        </p:spPr>
      </p:pic>
    </p:spTree>
    <p:extLst>
      <p:ext uri="{BB962C8B-B14F-4D97-AF65-F5344CB8AC3E}">
        <p14:creationId xmlns:p14="http://schemas.microsoft.com/office/powerpoint/2010/main" val="720334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3E8F-396C-42A9-A738-047E6D3DD22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7BB06F9-1A7F-473C-87EE-8DBD42DFE368}"/>
              </a:ext>
            </a:extLst>
          </p:cNvPr>
          <p:cNvSpPr>
            <a:spLocks noGrp="1"/>
          </p:cNvSpPr>
          <p:nvPr>
            <p:ph type="sldNum" sz="quarter" idx="10"/>
          </p:nvPr>
        </p:nvSpPr>
        <p:spPr/>
        <p:txBody>
          <a:bodyPr/>
          <a:lstStyle/>
          <a:p>
            <a:fld id="{7E90C50F-38B1-4577-B92F-5D93F39DA521}" type="slidenum">
              <a:rPr lang="en-US" smtClean="0"/>
              <a:t>‹#›</a:t>
            </a:fld>
            <a:endParaRPr lang="en-US"/>
          </a:p>
        </p:txBody>
      </p:sp>
    </p:spTree>
    <p:extLst>
      <p:ext uri="{BB962C8B-B14F-4D97-AF65-F5344CB8AC3E}">
        <p14:creationId xmlns:p14="http://schemas.microsoft.com/office/powerpoint/2010/main" val="323274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5267B42-AB41-944A-876E-FE3725C7CA40}" type="datetime1">
              <a:rPr lang="en-US" smtClean="0"/>
              <a:t>8/17/2021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E90C50F-38B1-4577-B92F-5D93F39DA521}" type="slidenum">
              <a:rPr lang="en-US" smtClean="0"/>
              <a:t>‹#›</a:t>
            </a:fld>
            <a:endParaRPr lang="en-US"/>
          </a:p>
        </p:txBody>
      </p:sp>
      <p:pic>
        <p:nvPicPr>
          <p:cNvPr id="7" name="Picture 7">
            <a:extLst>
              <a:ext uri="{FF2B5EF4-FFF2-40B4-BE49-F238E27FC236}">
                <a16:creationId xmlns:a16="http://schemas.microsoft.com/office/drawing/2014/main" id="{4376C2E4-76F8-5E4C-A82C-09100314642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201753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4D93206-C2C6-8C41-86FC-9BA1EA7BE4CF}" type="datetime1">
              <a:rPr lang="en-US" smtClean="0"/>
              <a:t>8/17/2021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E90C50F-38B1-4577-B92F-5D93F39DA521}" type="slidenum">
              <a:rPr lang="en-US" smtClean="0"/>
              <a:t>‹#›</a:t>
            </a:fld>
            <a:endParaRPr lang="en-US"/>
          </a:p>
        </p:txBody>
      </p:sp>
      <p:pic>
        <p:nvPicPr>
          <p:cNvPr id="8" name="Picture 7">
            <a:extLst>
              <a:ext uri="{FF2B5EF4-FFF2-40B4-BE49-F238E27FC236}">
                <a16:creationId xmlns:a16="http://schemas.microsoft.com/office/drawing/2014/main" id="{370B9943-56B4-4E44-9534-6EDFC398567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5572789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7A4CE7F-5792-E848-8B4B-A2AF00E21E79}" type="datetime1">
              <a:rPr lang="en-US" smtClean="0"/>
              <a:t>8/17/2021</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E90C50F-38B1-4577-B92F-5D93F39DA521}" type="slidenum">
              <a:rPr lang="en-US" smtClean="0"/>
              <a:t>‹#›</a:t>
            </a:fld>
            <a:endParaRPr lang="en-US"/>
          </a:p>
        </p:txBody>
      </p:sp>
      <p:pic>
        <p:nvPicPr>
          <p:cNvPr id="10" name="Picture 7">
            <a:extLst>
              <a:ext uri="{FF2B5EF4-FFF2-40B4-BE49-F238E27FC236}">
                <a16:creationId xmlns:a16="http://schemas.microsoft.com/office/drawing/2014/main" id="{469F4BF5-5C05-7143-B48C-8C6AE5FCEED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635956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C184B1D-88CF-8446-8A7E-4366868DDBBF}" type="datetime1">
              <a:rPr lang="en-US" smtClean="0"/>
              <a:t>8/17/2021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E90C50F-38B1-4577-B92F-5D93F39DA521}" type="slidenum">
              <a:rPr lang="en-US" smtClean="0"/>
              <a:t>‹#›</a:t>
            </a:fld>
            <a:endParaRPr lang="en-US"/>
          </a:p>
        </p:txBody>
      </p:sp>
      <p:pic>
        <p:nvPicPr>
          <p:cNvPr id="6" name="Picture 7">
            <a:extLst>
              <a:ext uri="{FF2B5EF4-FFF2-40B4-BE49-F238E27FC236}">
                <a16:creationId xmlns:a16="http://schemas.microsoft.com/office/drawing/2014/main" id="{ECC789A4-34F8-C64D-9D0C-B42444FD18D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649832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5267B42-AB41-944A-876E-FE3725C7CA40}" type="datetime1">
              <a:rPr lang="en-US" smtClean="0"/>
              <a:t>8/17/2021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pic>
        <p:nvPicPr>
          <p:cNvPr id="7" name="Picture 7">
            <a:extLst>
              <a:ext uri="{FF2B5EF4-FFF2-40B4-BE49-F238E27FC236}">
                <a16:creationId xmlns:a16="http://schemas.microsoft.com/office/drawing/2014/main" id="{4376C2E4-76F8-5E4C-A82C-09100314642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Slide Number Placeholder 5">
            <a:extLst>
              <a:ext uri="{FF2B5EF4-FFF2-40B4-BE49-F238E27FC236}">
                <a16:creationId xmlns:a16="http://schemas.microsoft.com/office/drawing/2014/main" id="{328C2047-7461-9C46-8F0A-711602A795E7}"/>
              </a:ext>
            </a:extLst>
          </p:cNvPr>
          <p:cNvSpPr>
            <a:spLocks noGrp="1"/>
          </p:cNvSpPr>
          <p:nvPr>
            <p:ph type="sldNum" sz="quarter" idx="12"/>
          </p:nvPr>
        </p:nvSpPr>
        <p:spPr>
          <a:xfrm>
            <a:off x="10414000" y="6356351"/>
            <a:ext cx="2844800" cy="365125"/>
          </a:xfrm>
        </p:spPr>
        <p:txBody>
          <a:bodyPr/>
          <a:lstStyle/>
          <a:p>
            <a:fld id="{7E90C50F-38B1-4577-B92F-5D93F39DA521}" type="slidenum">
              <a:rPr lang="en-US" smtClean="0"/>
              <a:t>‹#›</a:t>
            </a:fld>
            <a:endParaRPr lang="en-US" dirty="0"/>
          </a:p>
        </p:txBody>
      </p:sp>
    </p:spTree>
    <p:extLst>
      <p:ext uri="{BB962C8B-B14F-4D97-AF65-F5344CB8AC3E}">
        <p14:creationId xmlns:p14="http://schemas.microsoft.com/office/powerpoint/2010/main" val="439741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7EC1180-5CC0-7942-9E6B-C6465AC2A535}" type="datetime1">
              <a:rPr lang="en-US" smtClean="0"/>
              <a:t>8/17/2021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E90C50F-38B1-4577-B92F-5D93F39DA521}" type="slidenum">
              <a:rPr lang="en-US" smtClean="0"/>
              <a:t>‹#›</a:t>
            </a:fld>
            <a:endParaRPr lang="en-US"/>
          </a:p>
        </p:txBody>
      </p:sp>
      <p:pic>
        <p:nvPicPr>
          <p:cNvPr id="5" name="Picture 7">
            <a:extLst>
              <a:ext uri="{FF2B5EF4-FFF2-40B4-BE49-F238E27FC236}">
                <a16:creationId xmlns:a16="http://schemas.microsoft.com/office/drawing/2014/main" id="{319CD1BB-8AC2-884A-9F44-F5A3579BC35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339381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EE58142-6892-5F42-AE65-2F888413DA28}" type="datetime1">
              <a:rPr lang="en-US" smtClean="0"/>
              <a:t>8/17/2021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E90C50F-38B1-4577-B92F-5D93F39DA521}" type="slidenum">
              <a:rPr lang="en-US" smtClean="0"/>
              <a:t>‹#›</a:t>
            </a:fld>
            <a:endParaRPr lang="en-US"/>
          </a:p>
        </p:txBody>
      </p:sp>
      <p:pic>
        <p:nvPicPr>
          <p:cNvPr id="8" name="Picture 7">
            <a:extLst>
              <a:ext uri="{FF2B5EF4-FFF2-40B4-BE49-F238E27FC236}">
                <a16:creationId xmlns:a16="http://schemas.microsoft.com/office/drawing/2014/main" id="{9370213B-147D-5D44-9883-4E7BC54484F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11631815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59B92AE-D1B4-3A4B-A796-3064416600D1}" type="datetime1">
              <a:rPr lang="en-US" smtClean="0"/>
              <a:t>8/17/2021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E90C50F-38B1-4577-B92F-5D93F39DA521}" type="slidenum">
              <a:rPr lang="en-US" smtClean="0"/>
              <a:t>‹#›</a:t>
            </a:fld>
            <a:endParaRPr lang="en-US"/>
          </a:p>
        </p:txBody>
      </p:sp>
      <p:pic>
        <p:nvPicPr>
          <p:cNvPr id="8" name="Picture 7">
            <a:extLst>
              <a:ext uri="{FF2B5EF4-FFF2-40B4-BE49-F238E27FC236}">
                <a16:creationId xmlns:a16="http://schemas.microsoft.com/office/drawing/2014/main" id="{6D0A6364-897B-7040-B9AC-4A3D40C9C3D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868557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6568DA7-BD7D-E24E-9DD4-EDAC6DA55133}" type="datetime1">
              <a:rPr lang="en-US" smtClean="0"/>
              <a:t>8/17/2021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E90C50F-38B1-4577-B92F-5D93F39DA521}" type="slidenum">
              <a:rPr lang="en-US" smtClean="0"/>
              <a:t>‹#›</a:t>
            </a:fld>
            <a:endParaRPr lang="en-US"/>
          </a:p>
        </p:txBody>
      </p:sp>
      <p:pic>
        <p:nvPicPr>
          <p:cNvPr id="7" name="Picture 7">
            <a:extLst>
              <a:ext uri="{FF2B5EF4-FFF2-40B4-BE49-F238E27FC236}">
                <a16:creationId xmlns:a16="http://schemas.microsoft.com/office/drawing/2014/main" id="{D2EB8089-4552-D645-8E3D-8A1C8B81AF4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293887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3420BF-BF58-8741-ADB1-F15435EE3C87}" type="datetime1">
              <a:rPr lang="en-US" smtClean="0"/>
              <a:t>8/17/2021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E90C50F-38B1-4577-B92F-5D93F39DA521}" type="slidenum">
              <a:rPr lang="en-US" smtClean="0"/>
              <a:t>‹#›</a:t>
            </a:fld>
            <a:endParaRPr lang="en-US"/>
          </a:p>
        </p:txBody>
      </p:sp>
      <p:pic>
        <p:nvPicPr>
          <p:cNvPr id="7" name="Picture 7">
            <a:extLst>
              <a:ext uri="{FF2B5EF4-FFF2-40B4-BE49-F238E27FC236}">
                <a16:creationId xmlns:a16="http://schemas.microsoft.com/office/drawing/2014/main" id="{D01A8E23-8F4C-C74A-8590-5D5928F43F6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304374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Calibri" panose="020F0502020204030204" pitchFamily="34" charset="0"/>
                <a:cs typeface="Calibri" panose="020F0502020204030204" pitchFamily="34" charset="0"/>
              </a:defRPr>
            </a:lvl1pPr>
          </a:lstStyle>
          <a:p>
            <a:r>
              <a:rPr lang="en-US" altLang="zh-CN"/>
              <a:t>Click to edit Master title style</a:t>
            </a:r>
            <a:endParaRPr lang="en-US"/>
          </a:p>
        </p:txBody>
      </p:sp>
      <p:sp>
        <p:nvSpPr>
          <p:cNvPr id="3" name="Subtitle 2"/>
          <p:cNvSpPr>
            <a:spLocks noGrp="1"/>
          </p:cNvSpPr>
          <p:nvPr>
            <p:ph type="subTitle" idx="1"/>
          </p:nvPr>
        </p:nvSpPr>
        <p:spPr>
          <a:xfrm>
            <a:off x="938561" y="3886200"/>
            <a:ext cx="8534400" cy="1752600"/>
          </a:xfrm>
        </p:spPr>
        <p:txBody>
          <a:bodyPr/>
          <a:lstStyle>
            <a:lvl1pPr marL="0" indent="0" algn="l">
              <a:buNone/>
              <a:defRPr>
                <a:solidFill>
                  <a:schemeClr val="tx1">
                    <a:tint val="75000"/>
                  </a:schemeClr>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124C25B7-29F9-E74D-BB1E-18E5EDA0FAEC}" type="datetime1">
              <a:rPr lang="en-US" smtClean="0"/>
              <a:pPr/>
              <a:t>8/17/2021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E90C50F-38B1-4577-B92F-5D93F39DA521}" type="slidenum">
              <a:rPr lang="en-US" smtClean="0"/>
              <a:pPr/>
              <a:t>‹#›</a:t>
            </a:fld>
            <a:endParaRPr lang="en-US"/>
          </a:p>
        </p:txBody>
      </p:sp>
      <p:sp>
        <p:nvSpPr>
          <p:cNvPr id="7" name="Rectangle 6">
            <a:extLst>
              <a:ext uri="{FF2B5EF4-FFF2-40B4-BE49-F238E27FC236}">
                <a16:creationId xmlns:a16="http://schemas.microsoft.com/office/drawing/2014/main" id="{750DEBF3-9AA3-8848-BCCA-A9DC3999FAC4}"/>
              </a:ext>
            </a:extLst>
          </p:cNvPr>
          <p:cNvSpPr/>
          <p:nvPr userDrawn="1"/>
        </p:nvSpPr>
        <p:spPr>
          <a:xfrm>
            <a:off x="938560" y="5755655"/>
            <a:ext cx="11253439" cy="337788"/>
          </a:xfrm>
          <a:prstGeom prst="rect">
            <a:avLst/>
          </a:prstGeom>
          <a:solidFill>
            <a:schemeClr val="tx2">
              <a:lumMod val="75000"/>
            </a:schemeClr>
          </a:solidFill>
          <a:ln>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5C14D0-ADD8-9346-93C9-6DFB8847026B}"/>
              </a:ext>
            </a:extLst>
          </p:cNvPr>
          <p:cNvSpPr/>
          <p:nvPr userDrawn="1"/>
        </p:nvSpPr>
        <p:spPr>
          <a:xfrm>
            <a:off x="0" y="5755655"/>
            <a:ext cx="838200" cy="337788"/>
          </a:xfrm>
          <a:prstGeom prst="rect">
            <a:avLst/>
          </a:prstGeom>
          <a:gradFill flip="none" rotWithShape="1">
            <a:gsLst>
              <a:gs pos="0">
                <a:srgbClr val="A92119">
                  <a:shade val="30000"/>
                  <a:satMod val="115000"/>
                </a:srgbClr>
              </a:gs>
              <a:gs pos="50000">
                <a:srgbClr val="A92119">
                  <a:shade val="67500"/>
                  <a:satMod val="115000"/>
                </a:srgbClr>
              </a:gs>
              <a:gs pos="100000">
                <a:srgbClr val="A92119">
                  <a:shade val="100000"/>
                  <a:satMod val="115000"/>
                </a:srgbClr>
              </a:gs>
            </a:gsLst>
            <a:lin ang="16200000" scaled="1"/>
            <a:tileRect/>
          </a:gradFill>
          <a:ln>
            <a:solidFill>
              <a:srgbClr val="A9211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Logo, company name&#10;&#10;Description automatically generated">
            <a:extLst>
              <a:ext uri="{FF2B5EF4-FFF2-40B4-BE49-F238E27FC236}">
                <a16:creationId xmlns:a16="http://schemas.microsoft.com/office/drawing/2014/main" id="{B0D04F0F-1927-4806-A025-6D22A41B67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78732"/>
            <a:ext cx="3200400" cy="1280160"/>
          </a:xfrm>
          <a:prstGeom prst="rect">
            <a:avLst/>
          </a:prstGeom>
        </p:spPr>
      </p:pic>
    </p:spTree>
    <p:extLst>
      <p:ext uri="{BB962C8B-B14F-4D97-AF65-F5344CB8AC3E}">
        <p14:creationId xmlns:p14="http://schemas.microsoft.com/office/powerpoint/2010/main" val="2118084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ltLang="zh-CN" dirty="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a:xfrm>
            <a:off x="8737600" y="6356351"/>
            <a:ext cx="2844800" cy="365125"/>
          </a:xfrm>
          <a:prstGeom prst="rect">
            <a:avLst/>
          </a:prstGeom>
        </p:spPr>
        <p:txBody>
          <a:bodyPr/>
          <a:lstStyle>
            <a:lvl1pPr>
              <a:defRPr>
                <a:latin typeface="Calibri" panose="020F0502020204030204" pitchFamily="34" charset="0"/>
                <a:cs typeface="Calibri" panose="020F0502020204030204" pitchFamily="34" charset="0"/>
              </a:defRPr>
            </a:lvl1pPr>
          </a:lstStyle>
          <a:p>
            <a:fld id="{5EB8332F-B008-954B-8C48-48D98D5DF5A1}" type="datetime1">
              <a:rPr lang="en-US" smtClean="0"/>
              <a:pPr/>
              <a:t>8/17/2021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50000"/>
                  </a:schemeClr>
                </a:solidFill>
                <a:latin typeface="Calibri" panose="020F0502020204030204" pitchFamily="34" charset="0"/>
                <a:cs typeface="Calibri" panose="020F0502020204030204" pitchFamily="34" charset="0"/>
              </a:defRPr>
            </a:lvl1pPr>
          </a:lstStyle>
          <a:p>
            <a:fld id="{7E90C50F-38B1-4577-B92F-5D93F39DA521}" type="slidenum">
              <a:rPr lang="en-US" smtClean="0"/>
              <a:pPr/>
              <a:t>‹#›</a:t>
            </a:fld>
            <a:endParaRPr lang="en-US" dirty="0"/>
          </a:p>
        </p:txBody>
      </p:sp>
      <p:sp>
        <p:nvSpPr>
          <p:cNvPr id="8" name="Rectangle 7">
            <a:extLst>
              <a:ext uri="{FF2B5EF4-FFF2-40B4-BE49-F238E27FC236}">
                <a16:creationId xmlns:a16="http://schemas.microsoft.com/office/drawing/2014/main" id="{5E68C88A-518C-6844-9F55-BE46E18B4FA2}"/>
              </a:ext>
            </a:extLst>
          </p:cNvPr>
          <p:cNvSpPr/>
          <p:nvPr userDrawn="1"/>
        </p:nvSpPr>
        <p:spPr>
          <a:xfrm>
            <a:off x="685800" y="990599"/>
            <a:ext cx="11506200" cy="152401"/>
          </a:xfrm>
          <a:prstGeom prst="rect">
            <a:avLst/>
          </a:prstGeom>
          <a:solidFill>
            <a:schemeClr val="tx2">
              <a:lumMod val="75000"/>
            </a:schemeClr>
          </a:solidFill>
          <a:ln>
            <a:solidFill>
              <a:schemeClr val="tx2"/>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E167E0D2-E2A7-B447-84C2-DD76ABC44B61}"/>
              </a:ext>
            </a:extLst>
          </p:cNvPr>
          <p:cNvSpPr/>
          <p:nvPr userDrawn="1"/>
        </p:nvSpPr>
        <p:spPr>
          <a:xfrm>
            <a:off x="0" y="990599"/>
            <a:ext cx="609600" cy="152401"/>
          </a:xfrm>
          <a:prstGeom prst="rect">
            <a:avLst/>
          </a:prstGeom>
          <a:solidFill>
            <a:srgbClr val="A92119"/>
          </a:solidFill>
          <a:ln>
            <a:solidFill>
              <a:srgbClr val="A92119"/>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0" name="Picture 9" descr="Logo, company name&#10;&#10;Description automatically generated">
            <a:extLst>
              <a:ext uri="{FF2B5EF4-FFF2-40B4-BE49-F238E27FC236}">
                <a16:creationId xmlns:a16="http://schemas.microsoft.com/office/drawing/2014/main" id="{348352D6-2485-4130-964B-1BE62D0AC0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79381"/>
            <a:ext cx="2133600" cy="853440"/>
          </a:xfrm>
          <a:prstGeom prst="rect">
            <a:avLst/>
          </a:prstGeom>
        </p:spPr>
      </p:pic>
    </p:spTree>
    <p:extLst>
      <p:ext uri="{BB962C8B-B14F-4D97-AF65-F5344CB8AC3E}">
        <p14:creationId xmlns:p14="http://schemas.microsoft.com/office/powerpoint/2010/main" val="408789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5267B42-AB41-944A-876E-FE3725C7CA40}" type="datetime1">
              <a:rPr lang="en-US" smtClean="0"/>
              <a:t>8/17/2021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E90C50F-38B1-4577-B92F-5D93F39DA521}" type="slidenum">
              <a:rPr lang="en-US" smtClean="0"/>
              <a:t>‹#›</a:t>
            </a:fld>
            <a:endParaRPr lang="en-US"/>
          </a:p>
        </p:txBody>
      </p:sp>
      <p:pic>
        <p:nvPicPr>
          <p:cNvPr id="7" name="Picture 7">
            <a:extLst>
              <a:ext uri="{FF2B5EF4-FFF2-40B4-BE49-F238E27FC236}">
                <a16:creationId xmlns:a16="http://schemas.microsoft.com/office/drawing/2014/main" id="{4376C2E4-76F8-5E4C-A82C-09100314642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460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4D93206-C2C6-8C41-86FC-9BA1EA7BE4CF}" type="datetime1">
              <a:rPr lang="en-US" smtClean="0"/>
              <a:t>8/17/2021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E90C50F-38B1-4577-B92F-5D93F39DA521}" type="slidenum">
              <a:rPr lang="en-US" smtClean="0"/>
              <a:t>‹#›</a:t>
            </a:fld>
            <a:endParaRPr lang="en-US"/>
          </a:p>
        </p:txBody>
      </p:sp>
      <p:pic>
        <p:nvPicPr>
          <p:cNvPr id="8" name="Picture 7">
            <a:extLst>
              <a:ext uri="{FF2B5EF4-FFF2-40B4-BE49-F238E27FC236}">
                <a16:creationId xmlns:a16="http://schemas.microsoft.com/office/drawing/2014/main" id="{370B9943-56B4-4E44-9534-6EDFC398567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713337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7A4CE7F-5792-E848-8B4B-A2AF00E21E79}" type="datetime1">
              <a:rPr lang="en-US" smtClean="0"/>
              <a:t>8/17/2021</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E90C50F-38B1-4577-B92F-5D93F39DA521}" type="slidenum">
              <a:rPr lang="en-US" smtClean="0"/>
              <a:t>‹#›</a:t>
            </a:fld>
            <a:endParaRPr lang="en-US"/>
          </a:p>
        </p:txBody>
      </p:sp>
      <p:pic>
        <p:nvPicPr>
          <p:cNvPr id="10" name="Picture 7">
            <a:extLst>
              <a:ext uri="{FF2B5EF4-FFF2-40B4-BE49-F238E27FC236}">
                <a16:creationId xmlns:a16="http://schemas.microsoft.com/office/drawing/2014/main" id="{469F4BF5-5C05-7143-B48C-8C6AE5FCEED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5649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4D93206-C2C6-8C41-86FC-9BA1EA7BE4CF}" type="datetime1">
              <a:rPr lang="en-US" smtClean="0"/>
              <a:t>8/17/2021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pic>
        <p:nvPicPr>
          <p:cNvPr id="8" name="Picture 7">
            <a:extLst>
              <a:ext uri="{FF2B5EF4-FFF2-40B4-BE49-F238E27FC236}">
                <a16:creationId xmlns:a16="http://schemas.microsoft.com/office/drawing/2014/main" id="{370B9943-56B4-4E44-9534-6EDFC398567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Slide Number Placeholder 5">
            <a:extLst>
              <a:ext uri="{FF2B5EF4-FFF2-40B4-BE49-F238E27FC236}">
                <a16:creationId xmlns:a16="http://schemas.microsoft.com/office/drawing/2014/main" id="{6B80E2F4-D7D5-F546-8059-81F689C3362E}"/>
              </a:ext>
            </a:extLst>
          </p:cNvPr>
          <p:cNvSpPr>
            <a:spLocks noGrp="1"/>
          </p:cNvSpPr>
          <p:nvPr>
            <p:ph type="sldNum" sz="quarter" idx="12"/>
          </p:nvPr>
        </p:nvSpPr>
        <p:spPr>
          <a:xfrm>
            <a:off x="10414000" y="6356351"/>
            <a:ext cx="2844800" cy="365125"/>
          </a:xfrm>
        </p:spPr>
        <p:txBody>
          <a:bodyPr/>
          <a:lstStyle/>
          <a:p>
            <a:fld id="{7E90C50F-38B1-4577-B92F-5D93F39DA521}" type="slidenum">
              <a:rPr lang="en-US" smtClean="0"/>
              <a:t>‹#›</a:t>
            </a:fld>
            <a:endParaRPr lang="en-US" dirty="0"/>
          </a:p>
        </p:txBody>
      </p:sp>
    </p:spTree>
    <p:extLst>
      <p:ext uri="{BB962C8B-B14F-4D97-AF65-F5344CB8AC3E}">
        <p14:creationId xmlns:p14="http://schemas.microsoft.com/office/powerpoint/2010/main" val="815276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C184B1D-88CF-8446-8A7E-4366868DDBBF}" type="datetime1">
              <a:rPr lang="en-US" smtClean="0"/>
              <a:t>8/17/2021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E90C50F-38B1-4577-B92F-5D93F39DA521}" type="slidenum">
              <a:rPr lang="en-US" smtClean="0"/>
              <a:t>‹#›</a:t>
            </a:fld>
            <a:endParaRPr lang="en-US"/>
          </a:p>
        </p:txBody>
      </p:sp>
      <p:pic>
        <p:nvPicPr>
          <p:cNvPr id="6" name="Picture 7">
            <a:extLst>
              <a:ext uri="{FF2B5EF4-FFF2-40B4-BE49-F238E27FC236}">
                <a16:creationId xmlns:a16="http://schemas.microsoft.com/office/drawing/2014/main" id="{ECC789A4-34F8-C64D-9D0C-B42444FD18D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493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7EC1180-5CC0-7942-9E6B-C6465AC2A535}" type="datetime1">
              <a:rPr lang="en-US" smtClean="0"/>
              <a:t>8/17/2021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E90C50F-38B1-4577-B92F-5D93F39DA521}" type="slidenum">
              <a:rPr lang="en-US" smtClean="0"/>
              <a:t>‹#›</a:t>
            </a:fld>
            <a:endParaRPr lang="en-US"/>
          </a:p>
        </p:txBody>
      </p:sp>
      <p:pic>
        <p:nvPicPr>
          <p:cNvPr id="5" name="Picture 7">
            <a:extLst>
              <a:ext uri="{FF2B5EF4-FFF2-40B4-BE49-F238E27FC236}">
                <a16:creationId xmlns:a16="http://schemas.microsoft.com/office/drawing/2014/main" id="{319CD1BB-8AC2-884A-9F44-F5A3579BC35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8984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EE58142-6892-5F42-AE65-2F888413DA28}" type="datetime1">
              <a:rPr lang="en-US" smtClean="0"/>
              <a:t>8/17/2021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E90C50F-38B1-4577-B92F-5D93F39DA521}" type="slidenum">
              <a:rPr lang="en-US" smtClean="0"/>
              <a:t>‹#›</a:t>
            </a:fld>
            <a:endParaRPr lang="en-US"/>
          </a:p>
        </p:txBody>
      </p:sp>
      <p:pic>
        <p:nvPicPr>
          <p:cNvPr id="8" name="Picture 7">
            <a:extLst>
              <a:ext uri="{FF2B5EF4-FFF2-40B4-BE49-F238E27FC236}">
                <a16:creationId xmlns:a16="http://schemas.microsoft.com/office/drawing/2014/main" id="{9370213B-147D-5D44-9883-4E7BC54484F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18730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59B92AE-D1B4-3A4B-A796-3064416600D1}" type="datetime1">
              <a:rPr lang="en-US" smtClean="0"/>
              <a:t>8/17/2021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E90C50F-38B1-4577-B92F-5D93F39DA521}" type="slidenum">
              <a:rPr lang="en-US" smtClean="0"/>
              <a:t>‹#›</a:t>
            </a:fld>
            <a:endParaRPr lang="en-US"/>
          </a:p>
        </p:txBody>
      </p:sp>
      <p:pic>
        <p:nvPicPr>
          <p:cNvPr id="8" name="Picture 7">
            <a:extLst>
              <a:ext uri="{FF2B5EF4-FFF2-40B4-BE49-F238E27FC236}">
                <a16:creationId xmlns:a16="http://schemas.microsoft.com/office/drawing/2014/main" id="{6D0A6364-897B-7040-B9AC-4A3D40C9C3D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2066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6568DA7-BD7D-E24E-9DD4-EDAC6DA55133}" type="datetime1">
              <a:rPr lang="en-US" smtClean="0"/>
              <a:t>8/17/2021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E90C50F-38B1-4577-B92F-5D93F39DA521}" type="slidenum">
              <a:rPr lang="en-US" smtClean="0"/>
              <a:t>‹#›</a:t>
            </a:fld>
            <a:endParaRPr lang="en-US"/>
          </a:p>
        </p:txBody>
      </p:sp>
      <p:pic>
        <p:nvPicPr>
          <p:cNvPr id="7" name="Picture 7">
            <a:extLst>
              <a:ext uri="{FF2B5EF4-FFF2-40B4-BE49-F238E27FC236}">
                <a16:creationId xmlns:a16="http://schemas.microsoft.com/office/drawing/2014/main" id="{D2EB8089-4552-D645-8E3D-8A1C8B81AF4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21458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73420BF-BF58-8741-ADB1-F15435EE3C87}" type="datetime1">
              <a:rPr lang="en-US" smtClean="0"/>
              <a:t>8/17/2021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E90C50F-38B1-4577-B92F-5D93F39DA521}" type="slidenum">
              <a:rPr lang="en-US" smtClean="0"/>
              <a:t>‹#›</a:t>
            </a:fld>
            <a:endParaRPr lang="en-US"/>
          </a:p>
        </p:txBody>
      </p:sp>
      <p:pic>
        <p:nvPicPr>
          <p:cNvPr id="7" name="Picture 7">
            <a:extLst>
              <a:ext uri="{FF2B5EF4-FFF2-40B4-BE49-F238E27FC236}">
                <a16:creationId xmlns:a16="http://schemas.microsoft.com/office/drawing/2014/main" id="{D01A8E23-8F4C-C74A-8590-5D5928F43F6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08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7A4CE7F-5792-E848-8B4B-A2AF00E21E79}" type="datetime1">
              <a:rPr lang="en-US" smtClean="0"/>
              <a:t>8/17/2021</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E90C50F-38B1-4577-B92F-5D93F39DA521}" type="slidenum">
              <a:rPr lang="en-US" smtClean="0"/>
              <a:t>‹#›</a:t>
            </a:fld>
            <a:endParaRPr lang="en-US"/>
          </a:p>
        </p:txBody>
      </p:sp>
      <p:pic>
        <p:nvPicPr>
          <p:cNvPr id="10" name="Picture 7">
            <a:extLst>
              <a:ext uri="{FF2B5EF4-FFF2-40B4-BE49-F238E27FC236}">
                <a16:creationId xmlns:a16="http://schemas.microsoft.com/office/drawing/2014/main" id="{469F4BF5-5C05-7143-B48C-8C6AE5FCEED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59836107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C184B1D-88CF-8446-8A7E-4366868DDBBF}" type="datetime1">
              <a:rPr lang="en-US" smtClean="0"/>
              <a:t>8/17/2021</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E90C50F-38B1-4577-B92F-5D93F39DA521}" type="slidenum">
              <a:rPr lang="en-US" smtClean="0"/>
              <a:t>‹#›</a:t>
            </a:fld>
            <a:endParaRPr lang="en-US"/>
          </a:p>
        </p:txBody>
      </p:sp>
      <p:pic>
        <p:nvPicPr>
          <p:cNvPr id="6" name="Picture 7">
            <a:extLst>
              <a:ext uri="{FF2B5EF4-FFF2-40B4-BE49-F238E27FC236}">
                <a16:creationId xmlns:a16="http://schemas.microsoft.com/office/drawing/2014/main" id="{ECC789A4-34F8-C64D-9D0C-B42444FD18D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2839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27EC1180-5CC0-7942-9E6B-C6465AC2A535}" type="datetime1">
              <a:rPr lang="en-US" smtClean="0"/>
              <a:t>8/17/2021</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E90C50F-38B1-4577-B92F-5D93F39DA521}" type="slidenum">
              <a:rPr lang="en-US" smtClean="0"/>
              <a:t>‹#›</a:t>
            </a:fld>
            <a:endParaRPr lang="en-US"/>
          </a:p>
        </p:txBody>
      </p:sp>
      <p:pic>
        <p:nvPicPr>
          <p:cNvPr id="5" name="Picture 7">
            <a:extLst>
              <a:ext uri="{FF2B5EF4-FFF2-40B4-BE49-F238E27FC236}">
                <a16:creationId xmlns:a16="http://schemas.microsoft.com/office/drawing/2014/main" id="{319CD1BB-8AC2-884A-9F44-F5A3579BC35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65861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EE58142-6892-5F42-AE65-2F888413DA28}" type="datetime1">
              <a:rPr lang="en-US" smtClean="0"/>
              <a:t>8/17/2021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E90C50F-38B1-4577-B92F-5D93F39DA521}" type="slidenum">
              <a:rPr lang="en-US" smtClean="0"/>
              <a:t>‹#›</a:t>
            </a:fld>
            <a:endParaRPr lang="en-US"/>
          </a:p>
        </p:txBody>
      </p:sp>
      <p:pic>
        <p:nvPicPr>
          <p:cNvPr id="8" name="Picture 7">
            <a:extLst>
              <a:ext uri="{FF2B5EF4-FFF2-40B4-BE49-F238E27FC236}">
                <a16:creationId xmlns:a16="http://schemas.microsoft.com/office/drawing/2014/main" id="{9370213B-147D-5D44-9883-4E7BC54484F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9606423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59B92AE-D1B4-3A4B-A796-3064416600D1}" type="datetime1">
              <a:rPr lang="en-US" smtClean="0"/>
              <a:t>8/17/2021</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7E90C50F-38B1-4577-B92F-5D93F39DA521}" type="slidenum">
              <a:rPr lang="en-US" smtClean="0"/>
              <a:t>‹#›</a:t>
            </a:fld>
            <a:endParaRPr lang="en-US"/>
          </a:p>
        </p:txBody>
      </p:sp>
      <p:pic>
        <p:nvPicPr>
          <p:cNvPr id="8" name="Picture 7">
            <a:extLst>
              <a:ext uri="{FF2B5EF4-FFF2-40B4-BE49-F238E27FC236}">
                <a16:creationId xmlns:a16="http://schemas.microsoft.com/office/drawing/2014/main" id="{6D0A6364-897B-7040-B9AC-4A3D40C9C3D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600" t="21286" r="6056" b="27286"/>
          <a:stretch/>
        </p:blipFill>
        <p:spPr bwMode="auto">
          <a:xfrm>
            <a:off x="83128" y="5947654"/>
            <a:ext cx="1793174" cy="8747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3648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6" name="Slide Number Placeholder 5"/>
          <p:cNvSpPr>
            <a:spLocks noGrp="1"/>
          </p:cNvSpPr>
          <p:nvPr>
            <p:ph type="sldNum" sz="quarter" idx="4"/>
          </p:nvPr>
        </p:nvSpPr>
        <p:spPr>
          <a:xfrm>
            <a:off x="4657409" y="6356351"/>
            <a:ext cx="2844800" cy="365125"/>
          </a:xfrm>
          <a:prstGeom prst="rect">
            <a:avLst/>
          </a:prstGeom>
        </p:spPr>
        <p:txBody>
          <a:bodyPr vert="horz" lIns="91440" tIns="45720" rIns="91440" bIns="45720" rtlCol="0" anchor="ctr"/>
          <a:lstStyle>
            <a:lvl1pPr algn="ctr">
              <a:defRPr sz="1400" b="1">
                <a:solidFill>
                  <a:schemeClr val="tx1">
                    <a:tint val="75000"/>
                  </a:schemeClr>
                </a:solidFill>
              </a:defRPr>
            </a:lvl1pPr>
          </a:lstStyle>
          <a:p>
            <a:fld id="{7E90C50F-38B1-4577-B92F-5D93F39DA521}" type="slidenum">
              <a:rPr lang="en-US" smtClean="0"/>
              <a:t>‹#›</a:t>
            </a:fld>
            <a:endParaRPr lang="en-US"/>
          </a:p>
        </p:txBody>
      </p:sp>
    </p:spTree>
    <p:extLst>
      <p:ext uri="{BB962C8B-B14F-4D97-AF65-F5344CB8AC3E}">
        <p14:creationId xmlns:p14="http://schemas.microsoft.com/office/powerpoint/2010/main" val="2149399777"/>
      </p:ext>
    </p:extLst>
  </p:cSld>
  <p:clrMap bg1="lt1" tx1="dk1" bg2="lt2" tx2="dk2" accent1="accent1" accent2="accent2" accent3="accent3" accent4="accent4" accent5="accent5" accent6="accent6" hlink="hlink" folHlink="folHlink"/>
  <p:sldLayoutIdLst>
    <p:sldLayoutId id="2147484734"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Lst>
  <p:hf hdr="0" ftr="0" dt="0"/>
  <p:txStyles>
    <p:titleStyle>
      <a:lvl1pPr algn="l" defTabSz="457200" rtl="0" eaLnBrk="1" latinLnBrk="0" hangingPunct="1">
        <a:spcBef>
          <a:spcPct val="0"/>
        </a:spcBef>
        <a:buNone/>
        <a:defRPr sz="3400" kern="1200">
          <a:solidFill>
            <a:srgbClr val="193F6A"/>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5BA755-5908-46EB-BECA-FD25988E7C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FCA2E2-77EF-4CFE-ACDA-A165580C00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BAECF-309C-49D3-96B0-F78941DBE4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8B0B6-AF4F-4DE7-ACCF-47A89D534F39}" type="datetimeFigureOut">
              <a:rPr lang="en-US" smtClean="0"/>
              <a:t>8/17/2021</a:t>
            </a:fld>
            <a:endParaRPr lang="en-US"/>
          </a:p>
        </p:txBody>
      </p:sp>
      <p:sp>
        <p:nvSpPr>
          <p:cNvPr id="5" name="Footer Placeholder 4">
            <a:extLst>
              <a:ext uri="{FF2B5EF4-FFF2-40B4-BE49-F238E27FC236}">
                <a16:creationId xmlns:a16="http://schemas.microsoft.com/office/drawing/2014/main" id="{C5F9F713-B438-49B6-8509-E65AB36FEF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2A4E71-76D8-4511-9280-40BB0AE320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D2DAF-59A8-4F31-A378-00E8A51AD7EA}" type="slidenum">
              <a:rPr lang="en-US" smtClean="0"/>
              <a:t>‹#›</a:t>
            </a:fld>
            <a:endParaRPr lang="en-US"/>
          </a:p>
        </p:txBody>
      </p:sp>
    </p:spTree>
    <p:extLst>
      <p:ext uri="{BB962C8B-B14F-4D97-AF65-F5344CB8AC3E}">
        <p14:creationId xmlns:p14="http://schemas.microsoft.com/office/powerpoint/2010/main" val="978174749"/>
      </p:ext>
    </p:extLst>
  </p:cSld>
  <p:clrMap bg1="lt1" tx1="dk1" bg2="lt2" tx2="dk2" accent1="accent1" accent2="accent2" accent3="accent3" accent4="accent4" accent5="accent5" accent6="accent6" hlink="hlink" folHlink="folHlink"/>
  <p:sldLayoutIdLst>
    <p:sldLayoutId id="2147484746" r:id="rId1"/>
    <p:sldLayoutId id="2147484747" r:id="rId2"/>
    <p:sldLayoutId id="2147484748" r:id="rId3"/>
    <p:sldLayoutId id="2147484749" r:id="rId4"/>
    <p:sldLayoutId id="2147484750" r:id="rId5"/>
    <p:sldLayoutId id="2147484751" r:id="rId6"/>
    <p:sldLayoutId id="2147484752" r:id="rId7"/>
    <p:sldLayoutId id="2147484753" r:id="rId8"/>
    <p:sldLayoutId id="2147484754" r:id="rId9"/>
    <p:sldLayoutId id="2147484755" r:id="rId10"/>
    <p:sldLayoutId id="2147484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6" name="Slide Number Placeholder 5"/>
          <p:cNvSpPr>
            <a:spLocks noGrp="1"/>
          </p:cNvSpPr>
          <p:nvPr>
            <p:ph type="sldNum" sz="quarter" idx="4"/>
          </p:nvPr>
        </p:nvSpPr>
        <p:spPr>
          <a:xfrm>
            <a:off x="4657409" y="6356351"/>
            <a:ext cx="2844800" cy="365125"/>
          </a:xfrm>
          <a:prstGeom prst="rect">
            <a:avLst/>
          </a:prstGeom>
        </p:spPr>
        <p:txBody>
          <a:bodyPr vert="horz" lIns="91440" tIns="45720" rIns="91440" bIns="45720" rtlCol="0" anchor="ctr"/>
          <a:lstStyle>
            <a:lvl1pPr algn="ctr">
              <a:defRPr sz="1400" b="1">
                <a:solidFill>
                  <a:schemeClr val="tx1">
                    <a:tint val="75000"/>
                  </a:schemeClr>
                </a:solidFill>
              </a:defRPr>
            </a:lvl1pPr>
          </a:lstStyle>
          <a:p>
            <a:fld id="{7E90C50F-38B1-4577-B92F-5D93F39DA521}" type="slidenum">
              <a:rPr lang="en-US" smtClean="0"/>
              <a:t>‹#›</a:t>
            </a:fld>
            <a:endParaRPr lang="en-US"/>
          </a:p>
        </p:txBody>
      </p:sp>
    </p:spTree>
    <p:extLst>
      <p:ext uri="{BB962C8B-B14F-4D97-AF65-F5344CB8AC3E}">
        <p14:creationId xmlns:p14="http://schemas.microsoft.com/office/powerpoint/2010/main" val="2204039695"/>
      </p:ext>
    </p:extLst>
  </p:cSld>
  <p:clrMap bg1="lt1" tx1="dk1" bg2="lt2" tx2="dk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 id="2147484764" r:id="rId7"/>
    <p:sldLayoutId id="2147484765" r:id="rId8"/>
    <p:sldLayoutId id="2147484766" r:id="rId9"/>
    <p:sldLayoutId id="2147484767" r:id="rId10"/>
    <p:sldLayoutId id="2147484768" r:id="rId11"/>
    <p:sldLayoutId id="2147484769" r:id="rId12"/>
  </p:sldLayoutIdLst>
  <p:hf hdr="0" ftr="0" dt="0"/>
  <p:txStyles>
    <p:titleStyle>
      <a:lvl1pPr algn="l" defTabSz="457200" rtl="0" eaLnBrk="1" latinLnBrk="0" hangingPunct="1">
        <a:spcBef>
          <a:spcPct val="0"/>
        </a:spcBef>
        <a:buNone/>
        <a:defRPr sz="3400" kern="1200">
          <a:solidFill>
            <a:srgbClr val="193F6A"/>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ltLang="zh-CN"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6" name="Slide Number Placeholder 5"/>
          <p:cNvSpPr>
            <a:spLocks noGrp="1"/>
          </p:cNvSpPr>
          <p:nvPr>
            <p:ph type="sldNum" sz="quarter" idx="4"/>
          </p:nvPr>
        </p:nvSpPr>
        <p:spPr>
          <a:xfrm>
            <a:off x="4657409" y="6356351"/>
            <a:ext cx="2844800" cy="365125"/>
          </a:xfrm>
          <a:prstGeom prst="rect">
            <a:avLst/>
          </a:prstGeom>
        </p:spPr>
        <p:txBody>
          <a:bodyPr vert="horz" lIns="91440" tIns="45720" rIns="91440" bIns="45720" rtlCol="0" anchor="ctr"/>
          <a:lstStyle>
            <a:lvl1pPr algn="ctr">
              <a:defRPr sz="1400" b="1">
                <a:solidFill>
                  <a:schemeClr val="tx1">
                    <a:tint val="75000"/>
                  </a:schemeClr>
                </a:solidFill>
              </a:defRPr>
            </a:lvl1pPr>
          </a:lstStyle>
          <a:p>
            <a:fld id="{7E90C50F-38B1-4577-B92F-5D93F39DA521}" type="slidenum">
              <a:rPr lang="en-US" smtClean="0"/>
              <a:t>‹#›</a:t>
            </a:fld>
            <a:endParaRPr lang="en-US"/>
          </a:p>
        </p:txBody>
      </p:sp>
    </p:spTree>
    <p:extLst>
      <p:ext uri="{BB962C8B-B14F-4D97-AF65-F5344CB8AC3E}">
        <p14:creationId xmlns:p14="http://schemas.microsoft.com/office/powerpoint/2010/main" val="42089471"/>
      </p:ext>
    </p:extLst>
  </p:cSld>
  <p:clrMap bg1="lt1" tx1="dk1" bg2="lt2" tx2="dk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 id="2147484781" r:id="rId11"/>
  </p:sldLayoutIdLst>
  <p:hf hdr="0" ftr="0" dt="0"/>
  <p:txStyles>
    <p:titleStyle>
      <a:lvl1pPr algn="l" defTabSz="457200" rtl="0" eaLnBrk="1" latinLnBrk="0" hangingPunct="1">
        <a:spcBef>
          <a:spcPct val="0"/>
        </a:spcBef>
        <a:buNone/>
        <a:defRPr sz="3400" kern="1200">
          <a:solidFill>
            <a:srgbClr val="193F6A"/>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gif"/><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 Id="rId9" Type="http://schemas.openxmlformats.org/officeDocument/2006/relationships/image" Target="../media/image29.gif"/></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pennbiotechgroup.org/probono-consult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pennbiotechgroup.org/probono-consulting" TargetMode="External"/><Relationship Id="rId7" Type="http://schemas.openxmlformats.org/officeDocument/2006/relationships/hyperlink" Target="https://anchor.fm/science-to-suits/episodes/Welcome-to-Science-to-Suits-Podcast-euv4ui/a-a58knld" TargetMode="External"/><Relationship Id="rId12"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hyperlink" Target="https://www.instagram.com/pennbiotechgroup/" TargetMode="External"/><Relationship Id="rId11" Type="http://schemas.openxmlformats.org/officeDocument/2006/relationships/image" Target="../media/image11.png"/><Relationship Id="rId5" Type="http://schemas.openxmlformats.org/officeDocument/2006/relationships/hyperlink" Target="https://www.linkedin.com/company/penn-biotech-group-healthcare-consulting/mycompany/" TargetMode="External"/><Relationship Id="rId10" Type="http://schemas.openxmlformats.org/officeDocument/2006/relationships/image" Target="../media/image10.jpeg"/><Relationship Id="rId4" Type="http://schemas.openxmlformats.org/officeDocument/2006/relationships/hyperlink" Target="mailto:info.pbgconsulting@gmail.com" TargetMode="External"/><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296DE5-468C-1F40-9C6C-A9329E5B0AE3}"/>
              </a:ext>
            </a:extLst>
          </p:cNvPr>
          <p:cNvSpPr>
            <a:spLocks noGrp="1"/>
          </p:cNvSpPr>
          <p:nvPr>
            <p:ph type="ctrTitle"/>
          </p:nvPr>
        </p:nvSpPr>
        <p:spPr>
          <a:xfrm>
            <a:off x="914400" y="2263775"/>
            <a:ext cx="10363200" cy="1470025"/>
          </a:xfrm>
        </p:spPr>
        <p:txBody>
          <a:bodyPr>
            <a:normAutofit/>
          </a:bodyPr>
          <a:lstStyle/>
          <a:p>
            <a:r>
              <a:rPr lang="en-US" sz="4000" b="1" dirty="0">
                <a:solidFill>
                  <a:schemeClr val="accent1">
                    <a:lumMod val="50000"/>
                  </a:schemeClr>
                </a:solidFill>
              </a:rPr>
              <a:t>Penn Biotech Group</a:t>
            </a:r>
          </a:p>
        </p:txBody>
      </p:sp>
      <p:sp>
        <p:nvSpPr>
          <p:cNvPr id="5" name="Subtitle 4">
            <a:extLst>
              <a:ext uri="{FF2B5EF4-FFF2-40B4-BE49-F238E27FC236}">
                <a16:creationId xmlns:a16="http://schemas.microsoft.com/office/drawing/2014/main" id="{73282835-3BEA-734C-81A6-999B04912D93}"/>
              </a:ext>
            </a:extLst>
          </p:cNvPr>
          <p:cNvSpPr>
            <a:spLocks noGrp="1"/>
          </p:cNvSpPr>
          <p:nvPr>
            <p:ph type="subTitle" idx="1"/>
          </p:nvPr>
        </p:nvSpPr>
        <p:spPr/>
        <p:txBody>
          <a:bodyPr/>
          <a:lstStyle/>
          <a:p>
            <a:r>
              <a:rPr lang="en-US" b="1" dirty="0">
                <a:solidFill>
                  <a:schemeClr val="accent2">
                    <a:lumMod val="75000"/>
                  </a:schemeClr>
                </a:solidFill>
              </a:rPr>
              <a:t>University of Pennsylvania</a:t>
            </a:r>
          </a:p>
          <a:p>
            <a:r>
              <a:rPr lang="en-US" b="1" dirty="0">
                <a:solidFill>
                  <a:schemeClr val="accent2">
                    <a:lumMod val="75000"/>
                  </a:schemeClr>
                </a:solidFill>
              </a:rPr>
              <a:t>2021-2022 Academic Year</a:t>
            </a:r>
          </a:p>
        </p:txBody>
      </p:sp>
      <p:sp>
        <p:nvSpPr>
          <p:cNvPr id="2" name="TextBox 1">
            <a:extLst>
              <a:ext uri="{FF2B5EF4-FFF2-40B4-BE49-F238E27FC236}">
                <a16:creationId xmlns:a16="http://schemas.microsoft.com/office/drawing/2014/main" id="{07A3396A-8B98-45BE-92AA-F64945CC2A78}"/>
              </a:ext>
            </a:extLst>
          </p:cNvPr>
          <p:cNvSpPr txBox="1"/>
          <p:nvPr/>
        </p:nvSpPr>
        <p:spPr>
          <a:xfrm>
            <a:off x="4686300" y="-533400"/>
            <a:ext cx="2819400" cy="369332"/>
          </a:xfrm>
          <a:prstGeom prst="rect">
            <a:avLst/>
          </a:prstGeom>
          <a:solidFill>
            <a:schemeClr val="tx2"/>
          </a:solidFill>
        </p:spPr>
        <p:txBody>
          <a:bodyPr wrap="square" rtlCol="0">
            <a:spAutoFit/>
          </a:bodyPr>
          <a:lstStyle/>
          <a:p>
            <a:pPr algn="ctr"/>
            <a:r>
              <a:rPr lang="en-US" dirty="0">
                <a:solidFill>
                  <a:schemeClr val="bg1"/>
                </a:solidFill>
              </a:rPr>
              <a:t>Dhairya</a:t>
            </a:r>
          </a:p>
        </p:txBody>
      </p:sp>
    </p:spTree>
    <p:extLst>
      <p:ext uri="{BB962C8B-B14F-4D97-AF65-F5344CB8AC3E}">
        <p14:creationId xmlns:p14="http://schemas.microsoft.com/office/powerpoint/2010/main" val="4168788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BDD6-92EC-4450-9B65-FC6CBC420E8B}"/>
              </a:ext>
            </a:extLst>
          </p:cNvPr>
          <p:cNvSpPr>
            <a:spLocks noGrp="1"/>
          </p:cNvSpPr>
          <p:nvPr>
            <p:ph type="title"/>
          </p:nvPr>
        </p:nvSpPr>
        <p:spPr>
          <a:xfrm>
            <a:off x="609600" y="274638"/>
            <a:ext cx="11430000" cy="944562"/>
          </a:xfrm>
        </p:spPr>
        <p:txBody>
          <a:bodyPr>
            <a:noAutofit/>
          </a:bodyPr>
          <a:lstStyle/>
          <a:p>
            <a:r>
              <a:rPr lang="en-US" sz="2800" b="1" dirty="0">
                <a:solidFill>
                  <a:schemeClr val="tx2">
                    <a:lumMod val="50000"/>
                  </a:schemeClr>
                </a:solidFill>
              </a:rPr>
              <a:t>PBG Healthcare Consulting: Team Hierarchy and Responsibilities</a:t>
            </a:r>
          </a:p>
        </p:txBody>
      </p:sp>
      <p:sp>
        <p:nvSpPr>
          <p:cNvPr id="4" name="Slide Number Placeholder 3">
            <a:extLst>
              <a:ext uri="{FF2B5EF4-FFF2-40B4-BE49-F238E27FC236}">
                <a16:creationId xmlns:a16="http://schemas.microsoft.com/office/drawing/2014/main" id="{AA40E00E-661F-4395-9042-F6BD893C7CEC}"/>
              </a:ext>
            </a:extLst>
          </p:cNvPr>
          <p:cNvSpPr>
            <a:spLocks noGrp="1"/>
          </p:cNvSpPr>
          <p:nvPr>
            <p:ph type="sldNum" sz="quarter" idx="12"/>
          </p:nvPr>
        </p:nvSpPr>
        <p:spPr>
          <a:xfrm>
            <a:off x="4673600" y="6356351"/>
            <a:ext cx="2844800" cy="365125"/>
          </a:xfrm>
        </p:spPr>
        <p:txBody>
          <a:bodyPr/>
          <a:lstStyle/>
          <a:p>
            <a:fld id="{7E90C50F-38B1-4577-B92F-5D93F39DA521}" type="slidenum">
              <a:rPr lang="en-US" smtClean="0"/>
              <a:t>10</a:t>
            </a:fld>
            <a:endParaRPr lang="en-US" dirty="0"/>
          </a:p>
        </p:txBody>
      </p:sp>
      <p:sp>
        <p:nvSpPr>
          <p:cNvPr id="66" name="TextBox 65">
            <a:extLst>
              <a:ext uri="{FF2B5EF4-FFF2-40B4-BE49-F238E27FC236}">
                <a16:creationId xmlns:a16="http://schemas.microsoft.com/office/drawing/2014/main" id="{5B9FB819-730F-4AF7-818E-92F460E52831}"/>
              </a:ext>
            </a:extLst>
          </p:cNvPr>
          <p:cNvSpPr txBox="1"/>
          <p:nvPr/>
        </p:nvSpPr>
        <p:spPr>
          <a:xfrm>
            <a:off x="6818811" y="1834731"/>
            <a:ext cx="4763587" cy="969069"/>
          </a:xfrm>
          <a:prstGeom prst="rect">
            <a:avLst/>
          </a:prstGeom>
          <a:solidFill>
            <a:schemeClr val="accent6">
              <a:lumMod val="25000"/>
            </a:schemeClr>
          </a:solidFill>
          <a:ln>
            <a:solidFill>
              <a:schemeClr val="tx1">
                <a:alpha val="97000"/>
              </a:schemeClr>
            </a:solidFill>
          </a:ln>
          <a:effectLst>
            <a:outerShdw blurRad="50800" dist="38100" dir="2700000" algn="tl" rotWithShape="0">
              <a:prstClr val="black">
                <a:alpha val="40000"/>
              </a:prstClr>
            </a:outerShdw>
          </a:effectLst>
        </p:spPr>
        <p:txBody>
          <a:bodyPr wrap="square" numCol="2" rtlCol="0">
            <a:noAutofit/>
          </a:bodyPr>
          <a:lstStyle/>
          <a:p>
            <a:pPr marL="0" marR="0" lvl="1" algn="l" defTabSz="914400" rtl="0" eaLnBrk="1" fontAlgn="auto" latinLnBrk="0" hangingPunct="1">
              <a:lnSpc>
                <a:spcPct val="100000"/>
              </a:lnSpc>
              <a:spcBef>
                <a:spcPts val="0"/>
              </a:spcBef>
              <a:spcAft>
                <a:spcPts val="0"/>
              </a:spcAft>
              <a:buClr>
                <a:srgbClr val="000000"/>
              </a:buClr>
              <a:buSzTx/>
              <a:tabLst/>
              <a:defRPr/>
            </a:pPr>
            <a:endParaRPr kumimoji="0" lang="en-US" sz="1400" b="1" i="0" u="none" strike="noStrike" kern="0" cap="none" spc="0" normalizeH="0" baseline="0" noProof="0" dirty="0">
              <a:ln>
                <a:noFill/>
              </a:ln>
              <a:solidFill>
                <a:schemeClr val="bg1"/>
              </a:solidFill>
              <a:effectLst/>
              <a:uLnTx/>
              <a:uFillTx/>
              <a:latin typeface="Arial"/>
              <a:cs typeface="Arial"/>
              <a:sym typeface="Arial"/>
            </a:endParaRPr>
          </a:p>
          <a:p>
            <a:pPr marL="285750" marR="0" lvl="1"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400" b="1" i="1" u="none" strike="noStrike" kern="0" cap="none" spc="0" normalizeH="0" baseline="0" noProof="0" dirty="0">
                <a:ln>
                  <a:noFill/>
                </a:ln>
                <a:solidFill>
                  <a:schemeClr val="bg1"/>
                </a:solidFill>
                <a:effectLst/>
                <a:uLnTx/>
                <a:uFillTx/>
                <a:latin typeface="Arial"/>
                <a:cs typeface="Arial"/>
                <a:sym typeface="Arial"/>
              </a:rPr>
              <a:t>Logistics oversight</a:t>
            </a:r>
          </a:p>
          <a:p>
            <a:pPr marL="285750" marR="0" lvl="1"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400" b="1" i="1" u="none" strike="noStrike" kern="0" cap="none" spc="0" normalizeH="0" baseline="0" noProof="0" dirty="0">
                <a:ln>
                  <a:noFill/>
                </a:ln>
                <a:solidFill>
                  <a:schemeClr val="bg1"/>
                </a:solidFill>
                <a:effectLst/>
                <a:uLnTx/>
                <a:uFillTx/>
                <a:latin typeface="Arial"/>
                <a:cs typeface="Arial"/>
                <a:sym typeface="Arial"/>
              </a:rPr>
              <a:t>Team </a:t>
            </a:r>
            <a:r>
              <a:rPr lang="en-US" sz="1400" b="1" i="1" kern="0" dirty="0">
                <a:solidFill>
                  <a:schemeClr val="bg1"/>
                </a:solidFill>
                <a:latin typeface="Arial"/>
                <a:cs typeface="Arial"/>
                <a:sym typeface="Arial"/>
              </a:rPr>
              <a:t>support</a:t>
            </a:r>
            <a:endParaRPr kumimoji="0" lang="en-US" sz="1400" b="1" i="1" u="none" strike="noStrike" kern="0" cap="none" spc="0" normalizeH="0" baseline="0" noProof="0" dirty="0">
              <a:ln>
                <a:noFill/>
              </a:ln>
              <a:solidFill>
                <a:schemeClr val="bg1"/>
              </a:solidFill>
              <a:effectLst/>
              <a:uLnTx/>
              <a:uFillTx/>
              <a:latin typeface="Arial"/>
              <a:cs typeface="Arial"/>
              <a:sym typeface="Arial"/>
            </a:endParaRPr>
          </a:p>
          <a:p>
            <a:pPr marL="285750" marR="0" lvl="1"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endParaRPr kumimoji="0" lang="en-US" sz="1400" b="1" i="1" u="none" strike="noStrike" kern="0" cap="none" spc="0" normalizeH="0" baseline="0" noProof="0" dirty="0">
              <a:ln>
                <a:noFill/>
              </a:ln>
              <a:solidFill>
                <a:schemeClr val="bg1"/>
              </a:solidFill>
              <a:effectLst/>
              <a:uLnTx/>
              <a:uFillTx/>
              <a:latin typeface="Arial"/>
              <a:cs typeface="Arial"/>
              <a:sym typeface="Arial"/>
            </a:endParaRPr>
          </a:p>
          <a:p>
            <a:pPr marL="285750" marR="0" lvl="1"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endParaRPr kumimoji="0" lang="en-US" sz="1400" b="1" i="1" u="none" strike="noStrike" kern="0" cap="none" spc="0" normalizeH="0" baseline="0" noProof="0" dirty="0">
              <a:ln>
                <a:noFill/>
              </a:ln>
              <a:solidFill>
                <a:schemeClr val="bg1"/>
              </a:solidFill>
              <a:effectLst/>
              <a:uLnTx/>
              <a:uFillTx/>
              <a:latin typeface="Arial"/>
              <a:cs typeface="Arial"/>
              <a:sym typeface="Arial"/>
            </a:endParaRPr>
          </a:p>
          <a:p>
            <a:pPr marL="285750" marR="0" lvl="1"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400" b="1" i="1" u="none" strike="noStrike" kern="0" cap="none" spc="0" normalizeH="0" baseline="0" noProof="0" dirty="0">
                <a:ln>
                  <a:noFill/>
                </a:ln>
                <a:solidFill>
                  <a:schemeClr val="bg1"/>
                </a:solidFill>
                <a:effectLst/>
                <a:uLnTx/>
                <a:uFillTx/>
                <a:latin typeface="Arial"/>
                <a:cs typeface="Arial"/>
                <a:sym typeface="Arial"/>
              </a:rPr>
              <a:t>Quality control</a:t>
            </a:r>
          </a:p>
          <a:p>
            <a:pPr marL="285750" marR="0" lvl="1"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r>
              <a:rPr kumimoji="0" lang="en-US" sz="1400" b="1" i="1" u="none" strike="noStrike" kern="0" cap="none" spc="0" normalizeH="0" baseline="0" noProof="0" dirty="0">
                <a:ln>
                  <a:noFill/>
                </a:ln>
                <a:solidFill>
                  <a:schemeClr val="bg1"/>
                </a:solidFill>
                <a:effectLst/>
                <a:uLnTx/>
                <a:uFillTx/>
                <a:latin typeface="Arial"/>
                <a:cs typeface="Arial"/>
                <a:sym typeface="Arial"/>
              </a:rPr>
              <a:t>Management coaching</a:t>
            </a:r>
          </a:p>
        </p:txBody>
      </p:sp>
      <p:sp>
        <p:nvSpPr>
          <p:cNvPr id="67" name="Source">
            <a:extLst>
              <a:ext uri="{FF2B5EF4-FFF2-40B4-BE49-F238E27FC236}">
                <a16:creationId xmlns:a16="http://schemas.microsoft.com/office/drawing/2014/main" id="{D171295C-EEB8-477B-8468-8A695D717743}"/>
              </a:ext>
            </a:extLst>
          </p:cNvPr>
          <p:cNvSpPr>
            <a:spLocks noGrp="1"/>
          </p:cNvSpPr>
          <p:nvPr/>
        </p:nvSpPr>
        <p:spPr bwMode="auto">
          <a:xfrm>
            <a:off x="6818811" y="3355322"/>
            <a:ext cx="4763588" cy="969069"/>
          </a:xfrm>
          <a:prstGeom prst="rect">
            <a:avLst/>
          </a:prstGeom>
          <a:solidFill>
            <a:srgbClr val="C00000"/>
          </a:solidFill>
          <a:ln w="9525">
            <a:solidFill>
              <a:schemeClr val="tx1"/>
            </a:solidFill>
            <a:miter lim="800000"/>
            <a:headEnd/>
            <a:tailEnd/>
          </a:ln>
          <a:effectLst>
            <a:outerShdw blurRad="50800" dist="38100" dir="2700000" algn="tl" rotWithShape="0">
              <a:prstClr val="black">
                <a:alpha val="40000"/>
              </a:prstClr>
            </a:outerShdw>
          </a:effectLst>
        </p:spPr>
        <p:txBody>
          <a:bodyPr vert="horz" wrap="square" lIns="46800" tIns="46800" rIns="46800" bIns="46800" numCol="2" anchor="t" anchorCtr="0" compatLnSpc="1">
            <a:prstTxWarp prst="textNoShape">
              <a:avLst/>
            </a:prstTxWarp>
            <a:no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0" marR="0" lvl="0" indent="0" algn="l" defTabSz="981075" rtl="0" eaLnBrk="0" fontAlgn="base" latinLnBrk="0" hangingPunct="0">
              <a:lnSpc>
                <a:spcPct val="100000"/>
              </a:lnSpc>
              <a:spcBef>
                <a:spcPts val="0"/>
              </a:spcBef>
              <a:spcAft>
                <a:spcPct val="0"/>
              </a:spcAft>
              <a:buClr>
                <a:srgbClr val="000000"/>
              </a:buClr>
              <a:buSzTx/>
              <a:buFont typeface="Verdana" pitchFamily="34" charset="0"/>
              <a:buNone/>
              <a:tabLst/>
              <a:defRPr/>
            </a:pPr>
            <a:endParaRPr kumimoji="0" lang="en-US" sz="1400" b="0" i="0" u="none" strike="noStrike" kern="0" cap="none" spc="0" normalizeH="0" baseline="0" noProof="0" dirty="0">
              <a:ln>
                <a:noFill/>
              </a:ln>
              <a:solidFill>
                <a:schemeClr val="bg1"/>
              </a:solidFill>
              <a:effectLst/>
              <a:uLnTx/>
              <a:uFillTx/>
              <a:latin typeface="Arial"/>
              <a:ea typeface="+mn-ea"/>
              <a:cs typeface="+mn-cs"/>
              <a:sym typeface="Arial"/>
            </a:endParaRPr>
          </a:p>
          <a:p>
            <a:pPr marR="0" lvl="0" algn="l" defTabSz="981075" rtl="0" eaLnBrk="0" fontAlgn="base" latinLnBrk="0" hangingPunct="0">
              <a:lnSpc>
                <a:spcPct val="100000"/>
              </a:lnSpc>
              <a:spcBef>
                <a:spcPts val="0"/>
              </a:spcBef>
              <a:spcAft>
                <a:spcPct val="0"/>
              </a:spcAft>
              <a:buClr>
                <a:schemeClr val="bg1"/>
              </a:buClr>
              <a:buSzTx/>
              <a:buFont typeface="Arial" panose="020B0604020202020204" pitchFamily="34" charset="0"/>
              <a:buChar char="•"/>
              <a:tabLst/>
              <a:defRPr/>
            </a:pPr>
            <a:r>
              <a:rPr kumimoji="0" lang="en-US" sz="1400" b="1" i="1" u="none" strike="noStrike" kern="0" cap="none" spc="0" normalizeH="0" baseline="0" noProof="0" dirty="0">
                <a:ln>
                  <a:noFill/>
                </a:ln>
                <a:solidFill>
                  <a:schemeClr val="bg1"/>
                </a:solidFill>
                <a:effectLst/>
                <a:uLnTx/>
                <a:uFillTx/>
                <a:latin typeface="Arial"/>
                <a:ea typeface="+mn-ea"/>
                <a:cs typeface="+mn-cs"/>
                <a:sym typeface="Arial"/>
              </a:rPr>
              <a:t>Client logistics</a:t>
            </a:r>
          </a:p>
          <a:p>
            <a:pPr marR="0" lvl="0" algn="l" defTabSz="981075" rtl="0" eaLnBrk="0" fontAlgn="base" latinLnBrk="0" hangingPunct="0">
              <a:lnSpc>
                <a:spcPct val="100000"/>
              </a:lnSpc>
              <a:spcBef>
                <a:spcPts val="0"/>
              </a:spcBef>
              <a:spcAft>
                <a:spcPct val="0"/>
              </a:spcAft>
              <a:buClr>
                <a:schemeClr val="bg1"/>
              </a:buClr>
              <a:buSzTx/>
              <a:buFont typeface="Arial" panose="020B0604020202020204" pitchFamily="34" charset="0"/>
              <a:buChar char="•"/>
              <a:tabLst/>
              <a:defRPr/>
            </a:pPr>
            <a:r>
              <a:rPr kumimoji="0" lang="en-US" sz="1400" b="1" i="1" u="none" strike="noStrike" kern="0" cap="none" spc="0" normalizeH="0" baseline="0" noProof="0" dirty="0">
                <a:ln>
                  <a:noFill/>
                </a:ln>
                <a:solidFill>
                  <a:schemeClr val="bg1"/>
                </a:solidFill>
                <a:effectLst/>
                <a:uLnTx/>
                <a:uFillTx/>
                <a:latin typeface="Arial"/>
                <a:ea typeface="+mn-ea"/>
                <a:cs typeface="+mn-cs"/>
                <a:sym typeface="Arial"/>
              </a:rPr>
              <a:t>Team logistics </a:t>
            </a:r>
          </a:p>
          <a:p>
            <a:pPr marR="0" lvl="0" algn="l" defTabSz="981075" rtl="0" eaLnBrk="0" fontAlgn="base" latinLnBrk="0" hangingPunct="0">
              <a:lnSpc>
                <a:spcPct val="100000"/>
              </a:lnSpc>
              <a:spcBef>
                <a:spcPts val="0"/>
              </a:spcBef>
              <a:spcAft>
                <a:spcPct val="0"/>
              </a:spcAft>
              <a:buClr>
                <a:schemeClr val="bg1"/>
              </a:buClr>
              <a:buSzTx/>
              <a:buFont typeface="Arial" panose="020B0604020202020204" pitchFamily="34" charset="0"/>
              <a:buChar char="•"/>
              <a:tabLst/>
              <a:defRPr/>
            </a:pPr>
            <a:endParaRPr kumimoji="0" lang="en-US" sz="1400" b="1" i="1" u="none" strike="noStrike" kern="0" cap="none" spc="0" normalizeH="0" baseline="0" noProof="0" dirty="0">
              <a:ln>
                <a:noFill/>
              </a:ln>
              <a:solidFill>
                <a:schemeClr val="bg1"/>
              </a:solidFill>
              <a:effectLst/>
              <a:uLnTx/>
              <a:uFillTx/>
              <a:latin typeface="Arial"/>
              <a:ea typeface="+mn-ea"/>
              <a:cs typeface="+mn-cs"/>
              <a:sym typeface="Arial"/>
            </a:endParaRPr>
          </a:p>
          <a:p>
            <a:pPr marR="0" lvl="0" algn="l" defTabSz="981075" rtl="0" eaLnBrk="0" fontAlgn="base" latinLnBrk="0" hangingPunct="0">
              <a:lnSpc>
                <a:spcPct val="100000"/>
              </a:lnSpc>
              <a:spcBef>
                <a:spcPts val="0"/>
              </a:spcBef>
              <a:spcAft>
                <a:spcPct val="0"/>
              </a:spcAft>
              <a:buClr>
                <a:schemeClr val="bg1"/>
              </a:buClr>
              <a:buSzTx/>
              <a:buFont typeface="Arial" panose="020B0604020202020204" pitchFamily="34" charset="0"/>
              <a:buChar char="•"/>
              <a:tabLst/>
              <a:defRPr/>
            </a:pPr>
            <a:endParaRPr kumimoji="0" lang="en-US" sz="1400" b="1" i="1" u="none" strike="noStrike" kern="0" cap="none" spc="0" normalizeH="0" baseline="0" noProof="0" dirty="0">
              <a:ln>
                <a:noFill/>
              </a:ln>
              <a:solidFill>
                <a:schemeClr val="bg1"/>
              </a:solidFill>
              <a:effectLst/>
              <a:uLnTx/>
              <a:uFillTx/>
              <a:latin typeface="Arial"/>
              <a:ea typeface="+mn-ea"/>
              <a:cs typeface="+mn-cs"/>
              <a:sym typeface="Arial"/>
            </a:endParaRPr>
          </a:p>
          <a:p>
            <a:pPr marR="0" lvl="0" algn="l" defTabSz="981075" rtl="0" eaLnBrk="0" fontAlgn="base" latinLnBrk="0" hangingPunct="0">
              <a:lnSpc>
                <a:spcPct val="100000"/>
              </a:lnSpc>
              <a:spcBef>
                <a:spcPts val="0"/>
              </a:spcBef>
              <a:spcAft>
                <a:spcPct val="0"/>
              </a:spcAft>
              <a:buClr>
                <a:schemeClr val="bg1"/>
              </a:buClr>
              <a:buSzTx/>
              <a:buFont typeface="Arial" panose="020B0604020202020204" pitchFamily="34" charset="0"/>
              <a:buChar char="•"/>
              <a:tabLst/>
              <a:defRPr/>
            </a:pPr>
            <a:r>
              <a:rPr kumimoji="0" lang="en-US" sz="1400" b="1" i="1" u="none" strike="noStrike" kern="0" cap="none" spc="0" normalizeH="0" baseline="0" noProof="0" dirty="0">
                <a:ln>
                  <a:noFill/>
                </a:ln>
                <a:solidFill>
                  <a:schemeClr val="bg1"/>
                </a:solidFill>
                <a:effectLst/>
                <a:uLnTx/>
                <a:uFillTx/>
                <a:latin typeface="Arial"/>
                <a:ea typeface="+mn-ea"/>
                <a:cs typeface="+mn-cs"/>
                <a:sym typeface="Arial"/>
              </a:rPr>
              <a:t>Project scoping</a:t>
            </a:r>
          </a:p>
          <a:p>
            <a:pPr marR="0" lvl="0" algn="l" defTabSz="981075" rtl="0" eaLnBrk="0" fontAlgn="base" latinLnBrk="0" hangingPunct="0">
              <a:lnSpc>
                <a:spcPct val="100000"/>
              </a:lnSpc>
              <a:spcBef>
                <a:spcPts val="0"/>
              </a:spcBef>
              <a:spcAft>
                <a:spcPct val="0"/>
              </a:spcAft>
              <a:buClr>
                <a:schemeClr val="bg1"/>
              </a:buClr>
              <a:buSzTx/>
              <a:buFont typeface="Arial" panose="020B0604020202020204" pitchFamily="34" charset="0"/>
              <a:buChar char="•"/>
              <a:tabLst/>
              <a:defRPr/>
            </a:pPr>
            <a:r>
              <a:rPr lang="en-US" b="1" i="1" kern="0" dirty="0">
                <a:solidFill>
                  <a:schemeClr val="bg1"/>
                </a:solidFill>
                <a:latin typeface="Arial"/>
                <a:sym typeface="Arial"/>
              </a:rPr>
              <a:t>Creating/assigning deliverables </a:t>
            </a:r>
            <a:r>
              <a:rPr kumimoji="0" lang="en-US" sz="1400" b="1" i="1" u="none" strike="noStrike" kern="0" cap="none" spc="0" normalizeH="0" baseline="0" noProof="0" dirty="0">
                <a:ln>
                  <a:noFill/>
                </a:ln>
                <a:solidFill>
                  <a:schemeClr val="bg1"/>
                </a:solidFill>
                <a:effectLst/>
                <a:uLnTx/>
                <a:uFillTx/>
                <a:latin typeface="Arial"/>
                <a:ea typeface="+mn-ea"/>
                <a:cs typeface="+mn-cs"/>
                <a:sym typeface="Arial"/>
              </a:rPr>
              <a:t>for TMs</a:t>
            </a:r>
          </a:p>
        </p:txBody>
      </p:sp>
      <p:sp>
        <p:nvSpPr>
          <p:cNvPr id="68" name="Source">
            <a:extLst>
              <a:ext uri="{FF2B5EF4-FFF2-40B4-BE49-F238E27FC236}">
                <a16:creationId xmlns:a16="http://schemas.microsoft.com/office/drawing/2014/main" id="{C59B3841-666D-4895-974C-3B918E62BE6B}"/>
              </a:ext>
            </a:extLst>
          </p:cNvPr>
          <p:cNvSpPr>
            <a:spLocks noGrp="1"/>
          </p:cNvSpPr>
          <p:nvPr/>
        </p:nvSpPr>
        <p:spPr bwMode="auto">
          <a:xfrm>
            <a:off x="6818811" y="4769613"/>
            <a:ext cx="4763588" cy="1055113"/>
          </a:xfrm>
          <a:prstGeom prst="rect">
            <a:avLst/>
          </a:prstGeom>
          <a:solidFill>
            <a:schemeClr val="accent1">
              <a:lumMod val="60000"/>
              <a:lumOff val="4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vert="horz" wrap="square" lIns="46800" tIns="46800" rIns="46800" bIns="46800" numCol="2" anchor="t" anchorCtr="0" compatLnSpc="1">
            <a:prstTxWarp prst="textNoShape">
              <a:avLst/>
            </a:prstTxWarp>
            <a:no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4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200">
                <a:solidFill>
                  <a:schemeClr val="tx1"/>
                </a:solidFill>
                <a:latin typeface="Verdana" pitchFamily="34" charset="0"/>
              </a:defRPr>
            </a:lvl3pPr>
            <a:lvl4pPr marL="971550" indent="-206375" algn="l" defTabSz="981075" rtl="0" eaLnBrk="0" fontAlgn="base" hangingPunct="0">
              <a:spcBef>
                <a:spcPct val="20000"/>
              </a:spcBef>
              <a:spcAft>
                <a:spcPct val="0"/>
              </a:spcAft>
              <a:buClr>
                <a:schemeClr val="tx1"/>
              </a:buClr>
              <a:buChar char="-"/>
              <a:defRPr sz="12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0" marR="0" lvl="0" indent="0" algn="l" defTabSz="981075" rtl="0" eaLnBrk="0" fontAlgn="base" latinLnBrk="0" hangingPunct="0">
              <a:lnSpc>
                <a:spcPct val="100000"/>
              </a:lnSpc>
              <a:spcBef>
                <a:spcPts val="0"/>
              </a:spcBef>
              <a:spcAft>
                <a:spcPct val="0"/>
              </a:spcAft>
              <a:buClr>
                <a:srgbClr val="000000"/>
              </a:buClr>
              <a:buSzTx/>
              <a:buFont typeface="Verdana" pitchFamily="34" charset="0"/>
              <a:buNone/>
              <a:tabLst/>
              <a:defRPr/>
            </a:pPr>
            <a:endParaRPr kumimoji="0" lang="en-US" sz="1400" b="1" i="0" u="none" strike="noStrike" kern="0" cap="none" spc="0" normalizeH="0" baseline="0" noProof="0" dirty="0">
              <a:ln>
                <a:noFill/>
              </a:ln>
              <a:solidFill>
                <a:schemeClr val="bg1"/>
              </a:solidFill>
              <a:effectLst/>
              <a:uLnTx/>
              <a:uFillTx/>
              <a:latin typeface="Arial"/>
              <a:ea typeface="+mn-ea"/>
              <a:cs typeface="+mn-cs"/>
              <a:sym typeface="Arial"/>
            </a:endParaRPr>
          </a:p>
          <a:p>
            <a:pPr marR="0" lvl="0" algn="l" defTabSz="981075" rtl="0" eaLnBrk="0" fontAlgn="base" latinLnBrk="0" hangingPunct="0">
              <a:lnSpc>
                <a:spcPct val="100000"/>
              </a:lnSpc>
              <a:spcBef>
                <a:spcPts val="0"/>
              </a:spcBef>
              <a:spcAft>
                <a:spcPct val="0"/>
              </a:spcAft>
              <a:buClr>
                <a:schemeClr val="bg1"/>
              </a:buClr>
              <a:buSzTx/>
              <a:buFont typeface="Arial" panose="020B0604020202020204" pitchFamily="34" charset="0"/>
              <a:buChar char="•"/>
              <a:tabLst/>
              <a:defRPr/>
            </a:pPr>
            <a:r>
              <a:rPr kumimoji="0" lang="en-US" sz="1400" b="1" i="1" u="none" strike="noStrike" kern="0" cap="none" spc="0" normalizeH="0" baseline="0" noProof="0" dirty="0">
                <a:ln>
                  <a:noFill/>
                </a:ln>
                <a:solidFill>
                  <a:schemeClr val="bg1"/>
                </a:solidFill>
                <a:effectLst/>
                <a:uLnTx/>
                <a:uFillTx/>
                <a:latin typeface="Arial"/>
                <a:ea typeface="+mn-ea"/>
                <a:cs typeface="+mn-cs"/>
                <a:sym typeface="Arial"/>
              </a:rPr>
              <a:t>Primary/Secondary Research</a:t>
            </a:r>
          </a:p>
          <a:p>
            <a:pPr marR="0" lvl="0" algn="l" defTabSz="981075" rtl="0" eaLnBrk="0" fontAlgn="base" latinLnBrk="0" hangingPunct="0">
              <a:lnSpc>
                <a:spcPct val="100000"/>
              </a:lnSpc>
              <a:spcBef>
                <a:spcPts val="0"/>
              </a:spcBef>
              <a:spcAft>
                <a:spcPct val="0"/>
              </a:spcAft>
              <a:buClr>
                <a:schemeClr val="bg1"/>
              </a:buClr>
              <a:buSzTx/>
              <a:buFont typeface="Arial" panose="020B0604020202020204" pitchFamily="34" charset="0"/>
              <a:buChar char="•"/>
              <a:tabLst/>
              <a:defRPr/>
            </a:pPr>
            <a:r>
              <a:rPr kumimoji="0" lang="en-US" sz="1400" b="1" i="1" u="none" strike="noStrike" kern="0" cap="none" spc="0" normalizeH="0" baseline="0" noProof="0" dirty="0">
                <a:ln>
                  <a:noFill/>
                </a:ln>
                <a:solidFill>
                  <a:schemeClr val="bg1"/>
                </a:solidFill>
                <a:effectLst/>
                <a:uLnTx/>
                <a:uFillTx/>
                <a:latin typeface="Arial"/>
                <a:ea typeface="+mn-ea"/>
                <a:cs typeface="+mn-cs"/>
                <a:sym typeface="Arial"/>
              </a:rPr>
              <a:t>Data analysis</a:t>
            </a:r>
          </a:p>
          <a:p>
            <a:pPr marL="173038" marR="0" lvl="0" indent="-173038" algn="l" defTabSz="981075" rtl="0" eaLnBrk="0" fontAlgn="base" latinLnBrk="0" hangingPunct="0">
              <a:lnSpc>
                <a:spcPct val="100000"/>
              </a:lnSpc>
              <a:spcBef>
                <a:spcPts val="0"/>
              </a:spcBef>
              <a:spcAft>
                <a:spcPct val="0"/>
              </a:spcAft>
              <a:buClr>
                <a:srgbClr val="000000"/>
              </a:buClr>
              <a:buSzTx/>
              <a:buFont typeface="Wingdings" panose="05000000000000000000" pitchFamily="2" charset="2"/>
              <a:buChar char="Ø"/>
              <a:tabLst/>
              <a:defRPr/>
            </a:pPr>
            <a:endParaRPr kumimoji="0" lang="en-US" sz="1400" b="1" i="1" u="none" strike="noStrike" kern="0" cap="none" spc="0" normalizeH="0" baseline="0" noProof="0" dirty="0">
              <a:ln>
                <a:noFill/>
              </a:ln>
              <a:solidFill>
                <a:schemeClr val="bg1"/>
              </a:solidFill>
              <a:effectLst/>
              <a:uLnTx/>
              <a:uFillTx/>
              <a:latin typeface="Arial"/>
              <a:ea typeface="+mn-ea"/>
              <a:cs typeface="+mn-cs"/>
              <a:sym typeface="Arial"/>
            </a:endParaRPr>
          </a:p>
          <a:p>
            <a:pPr marL="0" marR="0" lvl="0" indent="0" algn="l" defTabSz="981075" rtl="0" eaLnBrk="0" fontAlgn="base" latinLnBrk="0" hangingPunct="0">
              <a:lnSpc>
                <a:spcPct val="100000"/>
              </a:lnSpc>
              <a:spcBef>
                <a:spcPts val="0"/>
              </a:spcBef>
              <a:spcAft>
                <a:spcPct val="0"/>
              </a:spcAft>
              <a:buClr>
                <a:srgbClr val="000000"/>
              </a:buClr>
              <a:buSzTx/>
              <a:buFont typeface="Verdana" pitchFamily="34" charset="0"/>
              <a:buNone/>
              <a:tabLst/>
              <a:defRPr/>
            </a:pPr>
            <a:endParaRPr kumimoji="0" lang="en-US" sz="1400" b="1" i="1" u="none" strike="noStrike" kern="0" cap="none" spc="0" normalizeH="0" baseline="0" noProof="0" dirty="0">
              <a:ln>
                <a:noFill/>
              </a:ln>
              <a:solidFill>
                <a:schemeClr val="bg1"/>
              </a:solidFill>
              <a:effectLst/>
              <a:uLnTx/>
              <a:uFillTx/>
              <a:latin typeface="Arial"/>
              <a:ea typeface="+mn-ea"/>
              <a:cs typeface="+mn-cs"/>
              <a:sym typeface="Arial"/>
            </a:endParaRPr>
          </a:p>
          <a:p>
            <a:pPr marR="0" lvl="0" algn="l" defTabSz="981075" rtl="0" eaLnBrk="0" fontAlgn="base" latinLnBrk="0" hangingPunct="0">
              <a:lnSpc>
                <a:spcPct val="100000"/>
              </a:lnSpc>
              <a:spcBef>
                <a:spcPts val="0"/>
              </a:spcBef>
              <a:spcAft>
                <a:spcPct val="0"/>
              </a:spcAft>
              <a:buClr>
                <a:schemeClr val="bg1"/>
              </a:buClr>
              <a:buSzTx/>
              <a:buFont typeface="Arial" panose="020B0604020202020204" pitchFamily="34" charset="0"/>
              <a:buChar char="•"/>
              <a:tabLst/>
              <a:defRPr/>
            </a:pPr>
            <a:r>
              <a:rPr kumimoji="0" lang="en-US" sz="1400" b="1" i="1" u="none" strike="noStrike" kern="0" cap="none" spc="0" normalizeH="0" baseline="0" noProof="0" dirty="0">
                <a:ln>
                  <a:noFill/>
                </a:ln>
                <a:solidFill>
                  <a:schemeClr val="bg1"/>
                </a:solidFill>
                <a:effectLst/>
                <a:uLnTx/>
                <a:uFillTx/>
                <a:latin typeface="Arial"/>
                <a:ea typeface="+mn-ea"/>
                <a:cs typeface="+mn-cs"/>
                <a:sym typeface="Arial"/>
              </a:rPr>
              <a:t>Deliverable production</a:t>
            </a:r>
          </a:p>
          <a:p>
            <a:pPr marR="0" lvl="0" algn="l" defTabSz="981075" rtl="0" eaLnBrk="0" fontAlgn="base" latinLnBrk="0" hangingPunct="0">
              <a:lnSpc>
                <a:spcPct val="100000"/>
              </a:lnSpc>
              <a:spcBef>
                <a:spcPts val="0"/>
              </a:spcBef>
              <a:spcAft>
                <a:spcPct val="0"/>
              </a:spcAft>
              <a:buClr>
                <a:schemeClr val="bg1"/>
              </a:buClr>
              <a:buSzTx/>
              <a:buFont typeface="Arial" panose="020B0604020202020204" pitchFamily="34" charset="0"/>
              <a:buChar char="•"/>
              <a:tabLst/>
              <a:defRPr/>
            </a:pPr>
            <a:r>
              <a:rPr kumimoji="0" lang="en-US" sz="1400" b="1" i="1" u="none" strike="noStrike" kern="0" cap="none" spc="0" normalizeH="0" baseline="0" noProof="0" dirty="0">
                <a:ln>
                  <a:noFill/>
                </a:ln>
                <a:solidFill>
                  <a:schemeClr val="bg1"/>
                </a:solidFill>
                <a:effectLst/>
                <a:uLnTx/>
                <a:uFillTx/>
                <a:latin typeface="Arial"/>
                <a:ea typeface="+mn-ea"/>
                <a:cs typeface="+mn-cs"/>
                <a:sym typeface="Arial"/>
              </a:rPr>
              <a:t>Recommendation to client</a:t>
            </a:r>
            <a:endParaRPr kumimoji="0" lang="en-US" sz="1400" b="0" i="1" u="none" strike="noStrike" kern="0" cap="none" spc="0" normalizeH="0" baseline="0" noProof="0" dirty="0">
              <a:ln>
                <a:noFill/>
              </a:ln>
              <a:solidFill>
                <a:schemeClr val="bg1"/>
              </a:solidFill>
              <a:effectLst/>
              <a:uLnTx/>
              <a:uFillTx/>
              <a:latin typeface="Arial"/>
              <a:ea typeface="+mn-ea"/>
              <a:cs typeface="+mn-cs"/>
              <a:sym typeface="Arial"/>
            </a:endParaRPr>
          </a:p>
        </p:txBody>
      </p:sp>
      <p:sp>
        <p:nvSpPr>
          <p:cNvPr id="69" name="Rectangle 68">
            <a:extLst>
              <a:ext uri="{FF2B5EF4-FFF2-40B4-BE49-F238E27FC236}">
                <a16:creationId xmlns:a16="http://schemas.microsoft.com/office/drawing/2014/main" id="{082F8834-C6AA-4E62-A6B2-C74E2E153ACA}"/>
              </a:ext>
            </a:extLst>
          </p:cNvPr>
          <p:cNvSpPr/>
          <p:nvPr/>
        </p:nvSpPr>
        <p:spPr>
          <a:xfrm>
            <a:off x="2512234" y="1854879"/>
            <a:ext cx="1998617" cy="868932"/>
          </a:xfrm>
          <a:prstGeom prst="rect">
            <a:avLst/>
          </a:prstGeom>
          <a:solidFill>
            <a:schemeClr val="accent6">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Project Director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(2-3 Projects)</a:t>
            </a:r>
          </a:p>
        </p:txBody>
      </p:sp>
      <p:sp>
        <p:nvSpPr>
          <p:cNvPr id="70" name="Rectangle 69">
            <a:extLst>
              <a:ext uri="{FF2B5EF4-FFF2-40B4-BE49-F238E27FC236}">
                <a16:creationId xmlns:a16="http://schemas.microsoft.com/office/drawing/2014/main" id="{50E7CCD1-1D65-4957-BEBD-F3F025AF47B3}"/>
              </a:ext>
            </a:extLst>
          </p:cNvPr>
          <p:cNvSpPr/>
          <p:nvPr/>
        </p:nvSpPr>
        <p:spPr>
          <a:xfrm>
            <a:off x="597725" y="3423327"/>
            <a:ext cx="1998617" cy="8689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Project Manager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dirty="0">
                <a:solidFill>
                  <a:srgbClr val="FFFFFF"/>
                </a:solidFill>
                <a:latin typeface="Arial"/>
                <a:sym typeface="Arial"/>
              </a:rPr>
              <a:t>(1 project)</a:t>
            </a: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1" name="Rectangle 70">
            <a:extLst>
              <a:ext uri="{FF2B5EF4-FFF2-40B4-BE49-F238E27FC236}">
                <a16:creationId xmlns:a16="http://schemas.microsoft.com/office/drawing/2014/main" id="{8418C2A4-AE1A-4657-B8A5-F7BDF36BEAC8}"/>
              </a:ext>
            </a:extLst>
          </p:cNvPr>
          <p:cNvSpPr/>
          <p:nvPr/>
        </p:nvSpPr>
        <p:spPr>
          <a:xfrm>
            <a:off x="292925" y="4889119"/>
            <a:ext cx="701040" cy="8689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Team Member</a:t>
            </a:r>
          </a:p>
        </p:txBody>
      </p:sp>
      <p:sp>
        <p:nvSpPr>
          <p:cNvPr id="72" name="TextBox 71">
            <a:extLst>
              <a:ext uri="{FF2B5EF4-FFF2-40B4-BE49-F238E27FC236}">
                <a16:creationId xmlns:a16="http://schemas.microsoft.com/office/drawing/2014/main" id="{AD9CD048-44F0-47EE-8800-D48693FCC4EC}"/>
              </a:ext>
            </a:extLst>
          </p:cNvPr>
          <p:cNvSpPr txBox="1"/>
          <p:nvPr/>
        </p:nvSpPr>
        <p:spPr>
          <a:xfrm>
            <a:off x="6818812" y="1371600"/>
            <a:ext cx="4763586" cy="369332"/>
          </a:xfrm>
          <a:prstGeom prst="rect">
            <a:avLst/>
          </a:prstGeom>
          <a:noFill/>
          <a:ln>
            <a:noFill/>
          </a:ln>
        </p:spPr>
        <p:txBody>
          <a:bodyPr wrap="square" rtlCol="0">
            <a:spAutoFit/>
          </a:bodyPr>
          <a:lstStyle/>
          <a:p>
            <a:pPr marL="0" marR="0" lvl="1"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Responsibilities for each position</a:t>
            </a:r>
            <a:endParaRPr kumimoji="0" lang="en-US" sz="1800" b="1" i="1" u="none" strike="noStrike" kern="0" cap="none" spc="0" normalizeH="0" baseline="0" noProof="0" dirty="0">
              <a:ln>
                <a:noFill/>
              </a:ln>
              <a:solidFill>
                <a:srgbClr val="000000"/>
              </a:solidFill>
              <a:effectLst/>
              <a:uLnTx/>
              <a:uFillTx/>
              <a:latin typeface="Arial"/>
              <a:cs typeface="Arial"/>
              <a:sym typeface="Arial"/>
            </a:endParaRPr>
          </a:p>
        </p:txBody>
      </p:sp>
      <p:sp>
        <p:nvSpPr>
          <p:cNvPr id="73" name="Rectangle 72">
            <a:extLst>
              <a:ext uri="{FF2B5EF4-FFF2-40B4-BE49-F238E27FC236}">
                <a16:creationId xmlns:a16="http://schemas.microsoft.com/office/drawing/2014/main" id="{769B92F5-9D33-4F4D-93F6-454A6921F37F}"/>
              </a:ext>
            </a:extLst>
          </p:cNvPr>
          <p:cNvSpPr/>
          <p:nvPr/>
        </p:nvSpPr>
        <p:spPr>
          <a:xfrm>
            <a:off x="4362005" y="3423327"/>
            <a:ext cx="1998617" cy="8689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sym typeface="Arial"/>
              </a:rPr>
              <a:t>Project Manager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dirty="0">
                <a:solidFill>
                  <a:srgbClr val="FFFFFF"/>
                </a:solidFill>
                <a:latin typeface="Arial"/>
                <a:sym typeface="Arial"/>
              </a:rPr>
              <a:t>(1 project)</a:t>
            </a: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4" name="Rectangle 73">
            <a:extLst>
              <a:ext uri="{FF2B5EF4-FFF2-40B4-BE49-F238E27FC236}">
                <a16:creationId xmlns:a16="http://schemas.microsoft.com/office/drawing/2014/main" id="{C92736A2-7659-4509-BE50-14BEF668D5EE}"/>
              </a:ext>
            </a:extLst>
          </p:cNvPr>
          <p:cNvSpPr/>
          <p:nvPr/>
        </p:nvSpPr>
        <p:spPr>
          <a:xfrm>
            <a:off x="1041136" y="4889119"/>
            <a:ext cx="701040" cy="8689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lvl="0" algn="ctr">
              <a:buClr>
                <a:srgbClr val="000000"/>
              </a:buClr>
              <a:defRPr/>
            </a:pPr>
            <a:r>
              <a:rPr lang="en-US" sz="1400" kern="0" dirty="0">
                <a:solidFill>
                  <a:srgbClr val="FFFFFF"/>
                </a:solidFill>
                <a:sym typeface="Arial"/>
              </a:rPr>
              <a:t>Team Member</a:t>
            </a:r>
          </a:p>
        </p:txBody>
      </p:sp>
      <p:sp>
        <p:nvSpPr>
          <p:cNvPr id="75" name="Rectangle 74">
            <a:extLst>
              <a:ext uri="{FF2B5EF4-FFF2-40B4-BE49-F238E27FC236}">
                <a16:creationId xmlns:a16="http://schemas.microsoft.com/office/drawing/2014/main" id="{52589A99-3C5C-4AE8-9527-4DE1A9CF24E1}"/>
              </a:ext>
            </a:extLst>
          </p:cNvPr>
          <p:cNvSpPr/>
          <p:nvPr/>
        </p:nvSpPr>
        <p:spPr>
          <a:xfrm>
            <a:off x="1789347" y="4889119"/>
            <a:ext cx="701040" cy="8689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lvl="0" algn="ctr">
              <a:buClr>
                <a:srgbClr val="000000"/>
              </a:buClr>
              <a:defRPr/>
            </a:pPr>
            <a:r>
              <a:rPr lang="en-US" sz="1400" kern="0" dirty="0">
                <a:solidFill>
                  <a:srgbClr val="FFFFFF"/>
                </a:solidFill>
                <a:sym typeface="Arial"/>
              </a:rPr>
              <a:t>Team Member</a:t>
            </a:r>
          </a:p>
        </p:txBody>
      </p:sp>
      <p:sp>
        <p:nvSpPr>
          <p:cNvPr id="76" name="Rectangle 75">
            <a:extLst>
              <a:ext uri="{FF2B5EF4-FFF2-40B4-BE49-F238E27FC236}">
                <a16:creationId xmlns:a16="http://schemas.microsoft.com/office/drawing/2014/main" id="{7CE1D25E-5632-422F-BC35-3ADF57A4F4F2}"/>
              </a:ext>
            </a:extLst>
          </p:cNvPr>
          <p:cNvSpPr/>
          <p:nvPr/>
        </p:nvSpPr>
        <p:spPr>
          <a:xfrm>
            <a:off x="2537559" y="4889119"/>
            <a:ext cx="701040" cy="8689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lvl="0" algn="ctr">
              <a:buClr>
                <a:srgbClr val="000000"/>
              </a:buClr>
              <a:defRPr/>
            </a:pPr>
            <a:r>
              <a:rPr lang="en-US" sz="1400" kern="0" dirty="0">
                <a:solidFill>
                  <a:srgbClr val="FFFFFF"/>
                </a:solidFill>
                <a:sym typeface="Arial"/>
              </a:rPr>
              <a:t>Team Member</a:t>
            </a:r>
          </a:p>
        </p:txBody>
      </p:sp>
      <p:sp>
        <p:nvSpPr>
          <p:cNvPr id="77" name="Rectangle 76">
            <a:extLst>
              <a:ext uri="{FF2B5EF4-FFF2-40B4-BE49-F238E27FC236}">
                <a16:creationId xmlns:a16="http://schemas.microsoft.com/office/drawing/2014/main" id="{ADD2A99A-A9E8-4342-9444-42DE9B65CBD0}"/>
              </a:ext>
            </a:extLst>
          </p:cNvPr>
          <p:cNvSpPr/>
          <p:nvPr/>
        </p:nvSpPr>
        <p:spPr>
          <a:xfrm>
            <a:off x="3750765" y="4889119"/>
            <a:ext cx="701040" cy="8689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lvl="0" algn="ctr">
              <a:buClr>
                <a:srgbClr val="000000"/>
              </a:buClr>
              <a:defRPr/>
            </a:pPr>
            <a:r>
              <a:rPr lang="en-US" sz="1400" kern="0" dirty="0">
                <a:solidFill>
                  <a:srgbClr val="FFFFFF"/>
                </a:solidFill>
                <a:sym typeface="Arial"/>
              </a:rPr>
              <a:t>Team Member</a:t>
            </a:r>
          </a:p>
        </p:txBody>
      </p:sp>
      <p:sp>
        <p:nvSpPr>
          <p:cNvPr id="78" name="Rectangle 77">
            <a:extLst>
              <a:ext uri="{FF2B5EF4-FFF2-40B4-BE49-F238E27FC236}">
                <a16:creationId xmlns:a16="http://schemas.microsoft.com/office/drawing/2014/main" id="{A5FB190C-B663-41E2-8AB1-A723A1C7A2A7}"/>
              </a:ext>
            </a:extLst>
          </p:cNvPr>
          <p:cNvSpPr/>
          <p:nvPr/>
        </p:nvSpPr>
        <p:spPr>
          <a:xfrm>
            <a:off x="4498976" y="4889119"/>
            <a:ext cx="701040" cy="8689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lvl="0" algn="ctr">
              <a:buClr>
                <a:srgbClr val="000000"/>
              </a:buClr>
              <a:defRPr/>
            </a:pPr>
            <a:r>
              <a:rPr lang="en-US" sz="1400" kern="0" dirty="0">
                <a:solidFill>
                  <a:srgbClr val="FFFFFF"/>
                </a:solidFill>
                <a:sym typeface="Arial"/>
              </a:rPr>
              <a:t>Team Member</a:t>
            </a:r>
          </a:p>
        </p:txBody>
      </p:sp>
      <p:sp>
        <p:nvSpPr>
          <p:cNvPr id="79" name="Rectangle 78">
            <a:extLst>
              <a:ext uri="{FF2B5EF4-FFF2-40B4-BE49-F238E27FC236}">
                <a16:creationId xmlns:a16="http://schemas.microsoft.com/office/drawing/2014/main" id="{30A052A6-C777-4315-9396-CC9515EFAC5F}"/>
              </a:ext>
            </a:extLst>
          </p:cNvPr>
          <p:cNvSpPr/>
          <p:nvPr/>
        </p:nvSpPr>
        <p:spPr>
          <a:xfrm>
            <a:off x="5247187" y="4889119"/>
            <a:ext cx="701040" cy="8689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lvl="0" algn="ctr">
              <a:buClr>
                <a:srgbClr val="000000"/>
              </a:buClr>
              <a:defRPr/>
            </a:pPr>
            <a:r>
              <a:rPr lang="en-US" sz="1400" kern="0" dirty="0">
                <a:solidFill>
                  <a:srgbClr val="FFFFFF"/>
                </a:solidFill>
                <a:sym typeface="Arial"/>
              </a:rPr>
              <a:t>Team Member</a:t>
            </a:r>
          </a:p>
        </p:txBody>
      </p:sp>
      <p:sp>
        <p:nvSpPr>
          <p:cNvPr id="80" name="Rectangle 79">
            <a:extLst>
              <a:ext uri="{FF2B5EF4-FFF2-40B4-BE49-F238E27FC236}">
                <a16:creationId xmlns:a16="http://schemas.microsoft.com/office/drawing/2014/main" id="{592E1AD3-5C50-4950-A84D-95C3D6E64053}"/>
              </a:ext>
            </a:extLst>
          </p:cNvPr>
          <p:cNvSpPr/>
          <p:nvPr/>
        </p:nvSpPr>
        <p:spPr>
          <a:xfrm>
            <a:off x="5995399" y="4889119"/>
            <a:ext cx="701040" cy="8689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lvl="0" algn="ctr">
              <a:buClr>
                <a:srgbClr val="000000"/>
              </a:buClr>
              <a:defRPr/>
            </a:pPr>
            <a:r>
              <a:rPr lang="en-US" sz="1400" kern="0" dirty="0">
                <a:solidFill>
                  <a:srgbClr val="FFFFFF"/>
                </a:solidFill>
                <a:sym typeface="Arial"/>
              </a:rPr>
              <a:t>Team Member</a:t>
            </a:r>
          </a:p>
        </p:txBody>
      </p:sp>
      <p:sp>
        <p:nvSpPr>
          <p:cNvPr id="81" name="TextBox 80">
            <a:extLst>
              <a:ext uri="{FF2B5EF4-FFF2-40B4-BE49-F238E27FC236}">
                <a16:creationId xmlns:a16="http://schemas.microsoft.com/office/drawing/2014/main" id="{B2A42936-CBFD-4F9C-8CE9-750A4C2D5A95}"/>
              </a:ext>
            </a:extLst>
          </p:cNvPr>
          <p:cNvSpPr txBox="1"/>
          <p:nvPr/>
        </p:nvSpPr>
        <p:spPr>
          <a:xfrm>
            <a:off x="1209670" y="1371600"/>
            <a:ext cx="4603743" cy="369332"/>
          </a:xfrm>
          <a:prstGeom prst="rect">
            <a:avLst/>
          </a:prstGeom>
          <a:noFill/>
          <a:ln>
            <a:noFill/>
          </a:ln>
        </p:spPr>
        <p:txBody>
          <a:bodyPr wrap="square" rtlCol="0">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Representative PBG team hierarchy</a:t>
            </a:r>
            <a:endParaRPr kumimoji="0" lang="en-US" sz="1800" b="1" i="1" u="none" strike="noStrike" kern="0" cap="none" spc="0" normalizeH="0" baseline="0" noProof="0" dirty="0">
              <a:ln>
                <a:noFill/>
              </a:ln>
              <a:solidFill>
                <a:srgbClr val="000000"/>
              </a:solidFill>
              <a:effectLst/>
              <a:uLnTx/>
              <a:uFillTx/>
              <a:latin typeface="Arial"/>
              <a:cs typeface="Arial"/>
              <a:sym typeface="Arial"/>
            </a:endParaRPr>
          </a:p>
        </p:txBody>
      </p:sp>
      <p:cxnSp>
        <p:nvCxnSpPr>
          <p:cNvPr id="82" name="Connector: Elbow 81">
            <a:extLst>
              <a:ext uri="{FF2B5EF4-FFF2-40B4-BE49-F238E27FC236}">
                <a16:creationId xmlns:a16="http://schemas.microsoft.com/office/drawing/2014/main" id="{D949E27B-8202-49BA-B665-ACB95DBCB953}"/>
              </a:ext>
            </a:extLst>
          </p:cNvPr>
          <p:cNvCxnSpPr>
            <a:cxnSpLocks/>
            <a:stCxn id="69" idx="2"/>
            <a:endCxn id="70" idx="0"/>
          </p:cNvCxnSpPr>
          <p:nvPr/>
        </p:nvCxnSpPr>
        <p:spPr>
          <a:xfrm rot="5400000">
            <a:off x="2204531" y="2116315"/>
            <a:ext cx="699516" cy="1914509"/>
          </a:xfrm>
          <a:prstGeom prst="bentConnector3">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18627B00-644D-4C78-9F87-96AC80809B4C}"/>
              </a:ext>
            </a:extLst>
          </p:cNvPr>
          <p:cNvCxnSpPr>
            <a:cxnSpLocks/>
            <a:stCxn id="69" idx="2"/>
            <a:endCxn id="73" idx="0"/>
          </p:cNvCxnSpPr>
          <p:nvPr/>
        </p:nvCxnSpPr>
        <p:spPr>
          <a:xfrm rot="16200000" flipH="1">
            <a:off x="4086670" y="2148683"/>
            <a:ext cx="699516" cy="1849771"/>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D0B9BCD2-97FF-407F-B28B-877C628CBFFC}"/>
              </a:ext>
            </a:extLst>
          </p:cNvPr>
          <p:cNvCxnSpPr>
            <a:cxnSpLocks/>
            <a:stCxn id="70" idx="2"/>
            <a:endCxn id="71" idx="0"/>
          </p:cNvCxnSpPr>
          <p:nvPr/>
        </p:nvCxnSpPr>
        <p:spPr>
          <a:xfrm rot="5400000">
            <a:off x="821810" y="4113895"/>
            <a:ext cx="596860" cy="953589"/>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5E3AFD21-8461-4E62-BC9B-2E7EA8393C5A}"/>
              </a:ext>
            </a:extLst>
          </p:cNvPr>
          <p:cNvCxnSpPr>
            <a:cxnSpLocks/>
            <a:stCxn id="70" idx="2"/>
            <a:endCxn id="74" idx="0"/>
          </p:cNvCxnSpPr>
          <p:nvPr/>
        </p:nvCxnSpPr>
        <p:spPr>
          <a:xfrm rot="5400000">
            <a:off x="1195915" y="4488000"/>
            <a:ext cx="596860" cy="205378"/>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E3CC492F-87B6-4673-B200-75924A865859}"/>
              </a:ext>
            </a:extLst>
          </p:cNvPr>
          <p:cNvSpPr/>
          <p:nvPr/>
        </p:nvSpPr>
        <p:spPr>
          <a:xfrm>
            <a:off x="6857717" y="1825271"/>
            <a:ext cx="4517583" cy="307777"/>
          </a:xfrm>
          <a:prstGeom prst="rect">
            <a:avLst/>
          </a:prstGeom>
        </p:spPr>
        <p:txBody>
          <a:bodyPr wrap="none">
            <a:spAutoFit/>
          </a:bodyPr>
          <a:lstStyle/>
          <a:p>
            <a:pPr marL="0" marR="0" lvl="1"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sng" strike="noStrike" kern="0" cap="none" spc="0" normalizeH="0" baseline="0" noProof="0" dirty="0">
                <a:ln>
                  <a:noFill/>
                </a:ln>
                <a:solidFill>
                  <a:schemeClr val="bg1"/>
                </a:solidFill>
                <a:effectLst/>
                <a:uLnTx/>
                <a:uFillTx/>
                <a:latin typeface="Arial"/>
                <a:cs typeface="Arial"/>
                <a:sym typeface="Arial"/>
              </a:rPr>
              <a:t>Provides oversight and guidance to multiple teams</a:t>
            </a:r>
          </a:p>
        </p:txBody>
      </p:sp>
      <p:cxnSp>
        <p:nvCxnSpPr>
          <p:cNvPr id="87" name="Connector: Elbow 86">
            <a:extLst>
              <a:ext uri="{FF2B5EF4-FFF2-40B4-BE49-F238E27FC236}">
                <a16:creationId xmlns:a16="http://schemas.microsoft.com/office/drawing/2014/main" id="{4130927C-6B25-478A-88BC-2AD311728659}"/>
              </a:ext>
            </a:extLst>
          </p:cNvPr>
          <p:cNvCxnSpPr>
            <a:cxnSpLocks/>
            <a:stCxn id="70" idx="2"/>
            <a:endCxn id="75" idx="0"/>
          </p:cNvCxnSpPr>
          <p:nvPr/>
        </p:nvCxnSpPr>
        <p:spPr>
          <a:xfrm rot="16200000" flipH="1">
            <a:off x="1570020" y="4319272"/>
            <a:ext cx="596860" cy="542833"/>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330A5E62-3BB3-4768-8F94-06545814C523}"/>
              </a:ext>
            </a:extLst>
          </p:cNvPr>
          <p:cNvCxnSpPr>
            <a:cxnSpLocks/>
            <a:stCxn id="70" idx="2"/>
            <a:endCxn id="76" idx="0"/>
          </p:cNvCxnSpPr>
          <p:nvPr/>
        </p:nvCxnSpPr>
        <p:spPr>
          <a:xfrm rot="16200000" flipH="1">
            <a:off x="1944126" y="3945166"/>
            <a:ext cx="596860" cy="1291045"/>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or: Elbow 88">
            <a:extLst>
              <a:ext uri="{FF2B5EF4-FFF2-40B4-BE49-F238E27FC236}">
                <a16:creationId xmlns:a16="http://schemas.microsoft.com/office/drawing/2014/main" id="{F9B395DF-3F3A-49FF-BF88-0A25DB64F2CB}"/>
              </a:ext>
            </a:extLst>
          </p:cNvPr>
          <p:cNvCxnSpPr>
            <a:cxnSpLocks/>
            <a:stCxn id="73" idx="2"/>
            <a:endCxn id="80" idx="0"/>
          </p:cNvCxnSpPr>
          <p:nvPr/>
        </p:nvCxnSpPr>
        <p:spPr>
          <a:xfrm rot="16200000" flipH="1">
            <a:off x="5555186" y="4098386"/>
            <a:ext cx="596860" cy="984605"/>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F3B4EF39-5E58-444D-A737-55C2C80E5A1E}"/>
              </a:ext>
            </a:extLst>
          </p:cNvPr>
          <p:cNvCxnSpPr>
            <a:cxnSpLocks/>
            <a:stCxn id="73" idx="2"/>
            <a:endCxn id="79" idx="0"/>
          </p:cNvCxnSpPr>
          <p:nvPr/>
        </p:nvCxnSpPr>
        <p:spPr>
          <a:xfrm rot="16200000" flipH="1">
            <a:off x="5181080" y="4472492"/>
            <a:ext cx="596860" cy="236393"/>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74F9472C-872E-4511-B41A-58B84C3819E0}"/>
              </a:ext>
            </a:extLst>
          </p:cNvPr>
          <p:cNvCxnSpPr>
            <a:cxnSpLocks/>
            <a:stCxn id="73" idx="2"/>
            <a:endCxn id="78" idx="0"/>
          </p:cNvCxnSpPr>
          <p:nvPr/>
        </p:nvCxnSpPr>
        <p:spPr>
          <a:xfrm rot="5400000">
            <a:off x="4806975" y="4334780"/>
            <a:ext cx="596860" cy="511818"/>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9DE4EF36-89EC-4667-A613-DC0918053125}"/>
              </a:ext>
            </a:extLst>
          </p:cNvPr>
          <p:cNvCxnSpPr>
            <a:cxnSpLocks/>
            <a:stCxn id="73" idx="2"/>
            <a:endCxn id="77" idx="0"/>
          </p:cNvCxnSpPr>
          <p:nvPr/>
        </p:nvCxnSpPr>
        <p:spPr>
          <a:xfrm rot="5400000">
            <a:off x="4432870" y="3960675"/>
            <a:ext cx="596860" cy="1260029"/>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4ACB2C2F-6B36-4671-B8DC-62F52A0F9459}"/>
              </a:ext>
            </a:extLst>
          </p:cNvPr>
          <p:cNvSpPr/>
          <p:nvPr/>
        </p:nvSpPr>
        <p:spPr>
          <a:xfrm>
            <a:off x="6857717" y="3360505"/>
            <a:ext cx="267893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sng" strike="noStrike" kern="0" cap="none" spc="0" normalizeH="0" baseline="0" noProof="0" dirty="0">
                <a:ln>
                  <a:noFill/>
                </a:ln>
                <a:solidFill>
                  <a:schemeClr val="bg1"/>
                </a:solidFill>
                <a:effectLst/>
                <a:uLnTx/>
                <a:uFillTx/>
                <a:latin typeface="Arial"/>
                <a:cs typeface="Arial"/>
                <a:sym typeface="Arial"/>
              </a:rPr>
              <a:t>Leads and manages the team</a:t>
            </a:r>
          </a:p>
        </p:txBody>
      </p:sp>
      <p:sp>
        <p:nvSpPr>
          <p:cNvPr id="94" name="Rectangle 93">
            <a:extLst>
              <a:ext uri="{FF2B5EF4-FFF2-40B4-BE49-F238E27FC236}">
                <a16:creationId xmlns:a16="http://schemas.microsoft.com/office/drawing/2014/main" id="{25B77653-1F6B-4A66-844B-960688912C65}"/>
              </a:ext>
            </a:extLst>
          </p:cNvPr>
          <p:cNvSpPr/>
          <p:nvPr/>
        </p:nvSpPr>
        <p:spPr>
          <a:xfrm>
            <a:off x="6857717" y="4764878"/>
            <a:ext cx="302358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sng" strike="noStrike" kern="0" cap="none" spc="0" normalizeH="0" baseline="0" noProof="0" dirty="0">
                <a:ln>
                  <a:noFill/>
                </a:ln>
                <a:solidFill>
                  <a:schemeClr val="bg1"/>
                </a:solidFill>
                <a:effectLst/>
                <a:uLnTx/>
                <a:uFillTx/>
                <a:latin typeface="Arial"/>
                <a:cs typeface="Arial"/>
                <a:sym typeface="Arial"/>
              </a:rPr>
              <a:t>Lead data collection</a:t>
            </a:r>
            <a:r>
              <a:rPr lang="en-US" sz="1400" b="1" u="sng" kern="0" dirty="0">
                <a:solidFill>
                  <a:schemeClr val="bg1"/>
                </a:solidFill>
                <a:latin typeface="Arial"/>
                <a:cs typeface="Arial"/>
                <a:sym typeface="Arial"/>
              </a:rPr>
              <a:t> </a:t>
            </a:r>
            <a:r>
              <a:rPr kumimoji="0" lang="en-US" sz="1400" b="1" i="0" u="sng" strike="noStrike" kern="0" cap="none" spc="0" normalizeH="0" baseline="0" noProof="0" dirty="0">
                <a:ln>
                  <a:noFill/>
                </a:ln>
                <a:solidFill>
                  <a:schemeClr val="bg1"/>
                </a:solidFill>
                <a:effectLst/>
                <a:uLnTx/>
                <a:uFillTx/>
                <a:latin typeface="Arial"/>
                <a:cs typeface="Arial"/>
                <a:sym typeface="Arial"/>
              </a:rPr>
              <a:t>and analysis</a:t>
            </a:r>
          </a:p>
        </p:txBody>
      </p:sp>
      <p:sp>
        <p:nvSpPr>
          <p:cNvPr id="33" name="TextBox 32">
            <a:extLst>
              <a:ext uri="{FF2B5EF4-FFF2-40B4-BE49-F238E27FC236}">
                <a16:creationId xmlns:a16="http://schemas.microsoft.com/office/drawing/2014/main" id="{419F8063-C81E-486E-9410-DB88EEC94491}"/>
              </a:ext>
            </a:extLst>
          </p:cNvPr>
          <p:cNvSpPr txBox="1"/>
          <p:nvPr/>
        </p:nvSpPr>
        <p:spPr>
          <a:xfrm>
            <a:off x="4686300" y="-533400"/>
            <a:ext cx="2819400" cy="369332"/>
          </a:xfrm>
          <a:prstGeom prst="rect">
            <a:avLst/>
          </a:prstGeom>
          <a:solidFill>
            <a:srgbClr val="00B050"/>
          </a:solidFill>
        </p:spPr>
        <p:txBody>
          <a:bodyPr wrap="square" rtlCol="0">
            <a:spAutoFit/>
          </a:bodyPr>
          <a:lstStyle/>
          <a:p>
            <a:pPr algn="ctr"/>
            <a:r>
              <a:rPr lang="en-US" dirty="0">
                <a:solidFill>
                  <a:schemeClr val="bg1"/>
                </a:solidFill>
              </a:rPr>
              <a:t>Varun</a:t>
            </a:r>
          </a:p>
        </p:txBody>
      </p:sp>
    </p:spTree>
    <p:extLst>
      <p:ext uri="{BB962C8B-B14F-4D97-AF65-F5344CB8AC3E}">
        <p14:creationId xmlns:p14="http://schemas.microsoft.com/office/powerpoint/2010/main" val="71609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CB683-BC16-46F0-8179-6E7E708ED70C}"/>
              </a:ext>
            </a:extLst>
          </p:cNvPr>
          <p:cNvSpPr>
            <a:spLocks noGrp="1"/>
          </p:cNvSpPr>
          <p:nvPr>
            <p:ph type="title"/>
          </p:nvPr>
        </p:nvSpPr>
        <p:spPr>
          <a:xfrm>
            <a:off x="609600" y="274638"/>
            <a:ext cx="10972800" cy="868362"/>
          </a:xfrm>
        </p:spPr>
        <p:txBody>
          <a:bodyPr/>
          <a:lstStyle/>
          <a:p>
            <a:r>
              <a:rPr lang="en-US" b="1" dirty="0">
                <a:solidFill>
                  <a:schemeClr val="accent1">
                    <a:lumMod val="50000"/>
                  </a:schemeClr>
                </a:solidFill>
              </a:rPr>
              <a:t>PBG Consulting Projects</a:t>
            </a:r>
          </a:p>
        </p:txBody>
      </p:sp>
      <p:sp>
        <p:nvSpPr>
          <p:cNvPr id="4" name="Slide Number Placeholder 3">
            <a:extLst>
              <a:ext uri="{FF2B5EF4-FFF2-40B4-BE49-F238E27FC236}">
                <a16:creationId xmlns:a16="http://schemas.microsoft.com/office/drawing/2014/main" id="{F60B136E-6E68-4EE5-BFF0-51F8955BECF8}"/>
              </a:ext>
            </a:extLst>
          </p:cNvPr>
          <p:cNvSpPr>
            <a:spLocks noGrp="1"/>
          </p:cNvSpPr>
          <p:nvPr>
            <p:ph type="sldNum" sz="quarter" idx="12"/>
          </p:nvPr>
        </p:nvSpPr>
        <p:spPr>
          <a:xfrm>
            <a:off x="4673600" y="6356351"/>
            <a:ext cx="2844800" cy="365125"/>
          </a:xfrm>
        </p:spPr>
        <p:txBody>
          <a:bodyPr/>
          <a:lstStyle/>
          <a:p>
            <a:fld id="{7E90C50F-38B1-4577-B92F-5D93F39DA521}" type="slidenum">
              <a:rPr lang="en-US" smtClean="0"/>
              <a:t>11</a:t>
            </a:fld>
            <a:endParaRPr lang="en-US" dirty="0"/>
          </a:p>
        </p:txBody>
      </p:sp>
      <p:grpSp>
        <p:nvGrpSpPr>
          <p:cNvPr id="5" name="Google Shape;270;p7">
            <a:extLst>
              <a:ext uri="{FF2B5EF4-FFF2-40B4-BE49-F238E27FC236}">
                <a16:creationId xmlns:a16="http://schemas.microsoft.com/office/drawing/2014/main" id="{7E15EC97-0FCF-4D61-8A1A-73D3CF383D00}"/>
              </a:ext>
            </a:extLst>
          </p:cNvPr>
          <p:cNvGrpSpPr/>
          <p:nvPr/>
        </p:nvGrpSpPr>
        <p:grpSpPr>
          <a:xfrm>
            <a:off x="105643" y="1876381"/>
            <a:ext cx="4199219" cy="3711344"/>
            <a:chOff x="4328160" y="1251990"/>
            <a:chExt cx="5349240" cy="4662887"/>
          </a:xfrm>
        </p:grpSpPr>
        <p:grpSp>
          <p:nvGrpSpPr>
            <p:cNvPr id="6" name="Google Shape;271;p7">
              <a:extLst>
                <a:ext uri="{FF2B5EF4-FFF2-40B4-BE49-F238E27FC236}">
                  <a16:creationId xmlns:a16="http://schemas.microsoft.com/office/drawing/2014/main" id="{4F1DD612-B918-418E-A29D-B8F272C31029}"/>
                </a:ext>
              </a:extLst>
            </p:cNvPr>
            <p:cNvGrpSpPr/>
            <p:nvPr/>
          </p:nvGrpSpPr>
          <p:grpSpPr>
            <a:xfrm>
              <a:off x="4328160" y="1251990"/>
              <a:ext cx="5349240" cy="4662887"/>
              <a:chOff x="304800" y="2836950"/>
              <a:chExt cx="5349240" cy="4662887"/>
            </a:xfrm>
          </p:grpSpPr>
          <p:sp>
            <p:nvSpPr>
              <p:cNvPr id="16" name="Google Shape;272;p7">
                <a:extLst>
                  <a:ext uri="{FF2B5EF4-FFF2-40B4-BE49-F238E27FC236}">
                    <a16:creationId xmlns:a16="http://schemas.microsoft.com/office/drawing/2014/main" id="{69AFA837-CB04-4ADF-9DCF-6B029B4546CA}"/>
                  </a:ext>
                </a:extLst>
              </p:cNvPr>
              <p:cNvSpPr/>
              <p:nvPr/>
            </p:nvSpPr>
            <p:spPr>
              <a:xfrm>
                <a:off x="304800" y="3067467"/>
                <a:ext cx="5349240" cy="4432370"/>
              </a:xfrm>
              <a:prstGeom prst="roundRect">
                <a:avLst>
                  <a:gd name="adj" fmla="val 16667"/>
                </a:avLst>
              </a:prstGeom>
              <a:noFill/>
              <a:ln w="381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 name="Google Shape;273;p7">
                <a:extLst>
                  <a:ext uri="{FF2B5EF4-FFF2-40B4-BE49-F238E27FC236}">
                    <a16:creationId xmlns:a16="http://schemas.microsoft.com/office/drawing/2014/main" id="{D5921CA8-4F4B-4F89-8992-A3F97865408D}"/>
                  </a:ext>
                </a:extLst>
              </p:cNvPr>
              <p:cNvSpPr txBox="1"/>
              <p:nvPr/>
            </p:nvSpPr>
            <p:spPr>
              <a:xfrm>
                <a:off x="1204330" y="2836950"/>
                <a:ext cx="3519431" cy="46103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chemeClr val="dk1"/>
                    </a:solidFill>
                    <a:latin typeface="Arial"/>
                    <a:ea typeface="Arial"/>
                    <a:cs typeface="Arial"/>
                    <a:sym typeface="Arial"/>
                  </a:rPr>
                  <a:t>Few </a:t>
                </a:r>
                <a:r>
                  <a:rPr lang="en-US" b="1" dirty="0">
                    <a:solidFill>
                      <a:schemeClr val="dk1"/>
                    </a:solidFill>
                    <a:latin typeface="Arial"/>
                    <a:ea typeface="Arial"/>
                    <a:cs typeface="Arial"/>
                    <a:sym typeface="Arial"/>
                  </a:rPr>
                  <a:t>P</a:t>
                </a:r>
                <a:r>
                  <a:rPr lang="en-US" sz="1800" b="1" dirty="0">
                    <a:solidFill>
                      <a:schemeClr val="dk1"/>
                    </a:solidFill>
                    <a:latin typeface="Arial"/>
                    <a:ea typeface="Arial"/>
                    <a:cs typeface="Arial"/>
                    <a:sym typeface="Arial"/>
                  </a:rPr>
                  <a:t>ast </a:t>
                </a:r>
                <a:r>
                  <a:rPr lang="en-US" b="1" dirty="0">
                    <a:solidFill>
                      <a:schemeClr val="dk1"/>
                    </a:solidFill>
                    <a:latin typeface="Arial"/>
                    <a:ea typeface="Arial"/>
                    <a:cs typeface="Arial"/>
                    <a:sym typeface="Arial"/>
                  </a:rPr>
                  <a:t>C</a:t>
                </a:r>
                <a:r>
                  <a:rPr lang="en-US" sz="1800" b="1" dirty="0">
                    <a:solidFill>
                      <a:schemeClr val="dk1"/>
                    </a:solidFill>
                    <a:latin typeface="Arial"/>
                    <a:ea typeface="Arial"/>
                    <a:cs typeface="Arial"/>
                    <a:sym typeface="Arial"/>
                  </a:rPr>
                  <a:t>lients</a:t>
                </a:r>
                <a:endParaRPr dirty="0"/>
              </a:p>
            </p:txBody>
          </p:sp>
        </p:grpSp>
        <p:pic>
          <p:nvPicPr>
            <p:cNvPr id="7" name="Google Shape;274;p7" descr="http://www.sightnation.com/files/imagecache/full/humana.jpg">
              <a:extLst>
                <a:ext uri="{FF2B5EF4-FFF2-40B4-BE49-F238E27FC236}">
                  <a16:creationId xmlns:a16="http://schemas.microsoft.com/office/drawing/2014/main" id="{9CA143F1-7777-4FDD-8A61-7E97D6BC2809}"/>
                </a:ext>
              </a:extLst>
            </p:cNvPr>
            <p:cNvPicPr preferRelativeResize="0"/>
            <p:nvPr/>
          </p:nvPicPr>
          <p:blipFill rotWithShape="1">
            <a:blip r:embed="rId2">
              <a:alphaModFix/>
            </a:blip>
            <a:srcRect/>
            <a:stretch/>
          </p:blipFill>
          <p:spPr>
            <a:xfrm>
              <a:off x="5007320" y="3599893"/>
              <a:ext cx="1722605" cy="1295400"/>
            </a:xfrm>
            <a:prstGeom prst="rect">
              <a:avLst/>
            </a:prstGeom>
            <a:noFill/>
            <a:ln>
              <a:noFill/>
            </a:ln>
          </p:spPr>
        </p:pic>
        <p:pic>
          <p:nvPicPr>
            <p:cNvPr id="8" name="Google Shape;275;p7" descr="http://www.wbresearch.com/uploadedimages/Events/UK/2012/10978_006/Event_Details/speaker_logos/SR%20ONE.jpg?height=125&amp;width=190&amp;frameSize=5">
              <a:extLst>
                <a:ext uri="{FF2B5EF4-FFF2-40B4-BE49-F238E27FC236}">
                  <a16:creationId xmlns:a16="http://schemas.microsoft.com/office/drawing/2014/main" id="{68E4ED5D-7891-4111-A643-5813AF6DD33E}"/>
                </a:ext>
              </a:extLst>
            </p:cNvPr>
            <p:cNvPicPr preferRelativeResize="0"/>
            <p:nvPr/>
          </p:nvPicPr>
          <p:blipFill rotWithShape="1">
            <a:blip r:embed="rId3">
              <a:alphaModFix/>
            </a:blip>
            <a:srcRect/>
            <a:stretch/>
          </p:blipFill>
          <p:spPr>
            <a:xfrm>
              <a:off x="7528560" y="2839264"/>
              <a:ext cx="1447800" cy="977266"/>
            </a:xfrm>
            <a:prstGeom prst="rect">
              <a:avLst/>
            </a:prstGeom>
            <a:noFill/>
            <a:ln>
              <a:noFill/>
            </a:ln>
          </p:spPr>
        </p:pic>
        <p:pic>
          <p:nvPicPr>
            <p:cNvPr id="10" name="Google Shape;277;p7" descr="http://www.neurophage.com/images/neurophage-logo.png">
              <a:extLst>
                <a:ext uri="{FF2B5EF4-FFF2-40B4-BE49-F238E27FC236}">
                  <a16:creationId xmlns:a16="http://schemas.microsoft.com/office/drawing/2014/main" id="{8BEF2D27-00E2-4FEB-9F03-3A91A47C5CC9}"/>
                </a:ext>
              </a:extLst>
            </p:cNvPr>
            <p:cNvPicPr preferRelativeResize="0"/>
            <p:nvPr/>
          </p:nvPicPr>
          <p:blipFill rotWithShape="1">
            <a:blip r:embed="rId4">
              <a:alphaModFix/>
            </a:blip>
            <a:srcRect/>
            <a:stretch/>
          </p:blipFill>
          <p:spPr>
            <a:xfrm>
              <a:off x="4632960" y="1838651"/>
              <a:ext cx="2409825" cy="1209140"/>
            </a:xfrm>
            <a:prstGeom prst="rect">
              <a:avLst/>
            </a:prstGeom>
            <a:noFill/>
            <a:ln>
              <a:noFill/>
            </a:ln>
          </p:spPr>
        </p:pic>
        <p:pic>
          <p:nvPicPr>
            <p:cNvPr id="11" name="Google Shape;278;p7" descr="http://nmwillison.files.wordpress.com/2011/12/gsk1.jpg">
              <a:extLst>
                <a:ext uri="{FF2B5EF4-FFF2-40B4-BE49-F238E27FC236}">
                  <a16:creationId xmlns:a16="http://schemas.microsoft.com/office/drawing/2014/main" id="{D9C565CB-0267-4785-99C5-D9426321D19C}"/>
                </a:ext>
              </a:extLst>
            </p:cNvPr>
            <p:cNvPicPr preferRelativeResize="0"/>
            <p:nvPr/>
          </p:nvPicPr>
          <p:blipFill rotWithShape="1">
            <a:blip r:embed="rId5">
              <a:alphaModFix/>
            </a:blip>
            <a:srcRect/>
            <a:stretch/>
          </p:blipFill>
          <p:spPr>
            <a:xfrm>
              <a:off x="7176580" y="2003032"/>
              <a:ext cx="1946919" cy="668423"/>
            </a:xfrm>
            <a:prstGeom prst="rect">
              <a:avLst/>
            </a:prstGeom>
            <a:noFill/>
            <a:ln>
              <a:noFill/>
            </a:ln>
          </p:spPr>
        </p:pic>
        <p:pic>
          <p:nvPicPr>
            <p:cNvPr id="12" name="Google Shape;279;p7" descr="http://wwwp.medtronic.com/newsroom/content/1100120607874.low_resolution.jpg">
              <a:extLst>
                <a:ext uri="{FF2B5EF4-FFF2-40B4-BE49-F238E27FC236}">
                  <a16:creationId xmlns:a16="http://schemas.microsoft.com/office/drawing/2014/main" id="{69B294CF-6A14-489B-9BFF-3199657ADA50}"/>
                </a:ext>
              </a:extLst>
            </p:cNvPr>
            <p:cNvPicPr preferRelativeResize="0"/>
            <p:nvPr/>
          </p:nvPicPr>
          <p:blipFill rotWithShape="1">
            <a:blip r:embed="rId6">
              <a:alphaModFix/>
            </a:blip>
            <a:srcRect/>
            <a:stretch/>
          </p:blipFill>
          <p:spPr>
            <a:xfrm>
              <a:off x="7533177" y="3792656"/>
              <a:ext cx="1327967" cy="740833"/>
            </a:xfrm>
            <a:prstGeom prst="rect">
              <a:avLst/>
            </a:prstGeom>
            <a:noFill/>
            <a:ln>
              <a:noFill/>
            </a:ln>
          </p:spPr>
        </p:pic>
        <p:pic>
          <p:nvPicPr>
            <p:cNvPr id="13" name="Google Shape;280;p7" descr="Integral Molecular">
              <a:extLst>
                <a:ext uri="{FF2B5EF4-FFF2-40B4-BE49-F238E27FC236}">
                  <a16:creationId xmlns:a16="http://schemas.microsoft.com/office/drawing/2014/main" id="{B89CA1BF-0F21-4AAC-B46F-8228B49CA952}"/>
                </a:ext>
              </a:extLst>
            </p:cNvPr>
            <p:cNvPicPr preferRelativeResize="0"/>
            <p:nvPr/>
          </p:nvPicPr>
          <p:blipFill rotWithShape="1">
            <a:blip r:embed="rId7">
              <a:alphaModFix/>
            </a:blip>
            <a:srcRect/>
            <a:stretch/>
          </p:blipFill>
          <p:spPr>
            <a:xfrm>
              <a:off x="7552166" y="4973767"/>
              <a:ext cx="1308980" cy="712580"/>
            </a:xfrm>
            <a:prstGeom prst="rect">
              <a:avLst/>
            </a:prstGeom>
            <a:noFill/>
            <a:ln>
              <a:noFill/>
            </a:ln>
          </p:spPr>
        </p:pic>
        <p:pic>
          <p:nvPicPr>
            <p:cNvPr id="14" name="Google Shape;281;p7" descr="https://encrypted-tbn0.gstatic.com/images?q=tbn:ANd9GcRj_vUlP2hnZ4N9B6w_aC50zzCgzIylZ15fRKVTMzWseD57waf4">
              <a:extLst>
                <a:ext uri="{FF2B5EF4-FFF2-40B4-BE49-F238E27FC236}">
                  <a16:creationId xmlns:a16="http://schemas.microsoft.com/office/drawing/2014/main" id="{32DF72A1-E321-4B62-B233-F70FD590253F}"/>
                </a:ext>
              </a:extLst>
            </p:cNvPr>
            <p:cNvPicPr preferRelativeResize="0"/>
            <p:nvPr/>
          </p:nvPicPr>
          <p:blipFill rotWithShape="1">
            <a:blip r:embed="rId8">
              <a:alphaModFix/>
            </a:blip>
            <a:srcRect/>
            <a:stretch/>
          </p:blipFill>
          <p:spPr>
            <a:xfrm>
              <a:off x="5004064" y="2952009"/>
              <a:ext cx="2077126" cy="751775"/>
            </a:xfrm>
            <a:prstGeom prst="rect">
              <a:avLst/>
            </a:prstGeom>
            <a:noFill/>
            <a:ln>
              <a:noFill/>
            </a:ln>
          </p:spPr>
        </p:pic>
        <p:pic>
          <p:nvPicPr>
            <p:cNvPr id="15" name="Google Shape;282;p7" descr="http://totbargains.com/test123/wp-content/uploads/2011/02/CHOP-logo.gif">
              <a:extLst>
                <a:ext uri="{FF2B5EF4-FFF2-40B4-BE49-F238E27FC236}">
                  <a16:creationId xmlns:a16="http://schemas.microsoft.com/office/drawing/2014/main" id="{F7430253-416E-4E73-949E-C19345FE9C73}"/>
                </a:ext>
              </a:extLst>
            </p:cNvPr>
            <p:cNvPicPr preferRelativeResize="0"/>
            <p:nvPr/>
          </p:nvPicPr>
          <p:blipFill rotWithShape="1">
            <a:blip r:embed="rId9">
              <a:alphaModFix/>
            </a:blip>
            <a:srcRect/>
            <a:stretch/>
          </p:blipFill>
          <p:spPr>
            <a:xfrm>
              <a:off x="4700080" y="4730772"/>
              <a:ext cx="2476500" cy="990601"/>
            </a:xfrm>
            <a:prstGeom prst="rect">
              <a:avLst/>
            </a:prstGeom>
            <a:noFill/>
            <a:ln>
              <a:noFill/>
            </a:ln>
          </p:spPr>
        </p:pic>
      </p:grpSp>
      <p:grpSp>
        <p:nvGrpSpPr>
          <p:cNvPr id="18" name="Google Shape;283;p7">
            <a:extLst>
              <a:ext uri="{FF2B5EF4-FFF2-40B4-BE49-F238E27FC236}">
                <a16:creationId xmlns:a16="http://schemas.microsoft.com/office/drawing/2014/main" id="{DF66BA69-7D02-4997-8294-88D0FB36614D}"/>
              </a:ext>
            </a:extLst>
          </p:cNvPr>
          <p:cNvGrpSpPr/>
          <p:nvPr/>
        </p:nvGrpSpPr>
        <p:grpSpPr>
          <a:xfrm>
            <a:off x="4462345" y="1317677"/>
            <a:ext cx="7620001" cy="4828752"/>
            <a:chOff x="0" y="164617"/>
            <a:chExt cx="7776116" cy="4860073"/>
          </a:xfrm>
          <a:effectLst>
            <a:outerShdw blurRad="50800" dist="38100" dir="2700000" algn="tl" rotWithShape="0">
              <a:prstClr val="black">
                <a:alpha val="40000"/>
              </a:prstClr>
            </a:outerShdw>
          </a:effectLst>
        </p:grpSpPr>
        <p:sp>
          <p:nvSpPr>
            <p:cNvPr id="19" name="Google Shape;284;p7">
              <a:extLst>
                <a:ext uri="{FF2B5EF4-FFF2-40B4-BE49-F238E27FC236}">
                  <a16:creationId xmlns:a16="http://schemas.microsoft.com/office/drawing/2014/main" id="{645B3F64-9233-4EBD-9AA8-82323B21338B}"/>
                </a:ext>
              </a:extLst>
            </p:cNvPr>
            <p:cNvSpPr/>
            <p:nvPr/>
          </p:nvSpPr>
          <p:spPr>
            <a:xfrm>
              <a:off x="0" y="164617"/>
              <a:ext cx="2430036" cy="1458021"/>
            </a:xfrm>
            <a:prstGeom prst="rect">
              <a:avLst/>
            </a:prstGeom>
            <a:solidFill>
              <a:srgbClr val="294D70"/>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5;p7">
              <a:extLst>
                <a:ext uri="{FF2B5EF4-FFF2-40B4-BE49-F238E27FC236}">
                  <a16:creationId xmlns:a16="http://schemas.microsoft.com/office/drawing/2014/main" id="{F84529E4-3DB3-453C-9107-85D79C65A749}"/>
                </a:ext>
              </a:extLst>
            </p:cNvPr>
            <p:cNvSpPr txBox="1"/>
            <p:nvPr/>
          </p:nvSpPr>
          <p:spPr>
            <a:xfrm>
              <a:off x="0" y="164617"/>
              <a:ext cx="2430036" cy="1458021"/>
            </a:xfrm>
            <a:prstGeom prst="rect">
              <a:avLst/>
            </a:prstGeom>
            <a:solidFill>
              <a:schemeClr val="accent3">
                <a:lumMod val="50000"/>
              </a:schemeClr>
            </a:solid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400" dirty="0">
                  <a:solidFill>
                    <a:schemeClr val="lt1"/>
                  </a:solidFill>
                  <a:latin typeface="Arial"/>
                  <a:ea typeface="Arial"/>
                  <a:cs typeface="Arial"/>
                  <a:sym typeface="Arial"/>
                </a:rPr>
                <a:t>A s</a:t>
              </a:r>
              <a:r>
                <a:rPr lang="en-US" sz="1400" b="0" i="0" u="none" strike="noStrike" cap="none" dirty="0">
                  <a:solidFill>
                    <a:schemeClr val="lt1"/>
                  </a:solidFill>
                  <a:latin typeface="Arial"/>
                  <a:ea typeface="Arial"/>
                  <a:cs typeface="Arial"/>
                  <a:sym typeface="Arial"/>
                </a:rPr>
                <a:t>tart-up with a cloud-based software wants to understand the market, how their product fits in, and what they should consider in a future pricing structure</a:t>
              </a:r>
              <a:endParaRPr sz="1400" dirty="0">
                <a:solidFill>
                  <a:schemeClr val="lt1"/>
                </a:solidFill>
                <a:latin typeface="Arial"/>
                <a:ea typeface="Arial"/>
                <a:cs typeface="Arial"/>
                <a:sym typeface="Arial"/>
              </a:endParaRPr>
            </a:p>
          </p:txBody>
        </p:sp>
        <p:sp>
          <p:nvSpPr>
            <p:cNvPr id="21" name="Google Shape;286;p7">
              <a:extLst>
                <a:ext uri="{FF2B5EF4-FFF2-40B4-BE49-F238E27FC236}">
                  <a16:creationId xmlns:a16="http://schemas.microsoft.com/office/drawing/2014/main" id="{5FE41F54-76EA-4A95-8B44-336C3EB944FD}"/>
                </a:ext>
              </a:extLst>
            </p:cNvPr>
            <p:cNvSpPr/>
            <p:nvPr/>
          </p:nvSpPr>
          <p:spPr>
            <a:xfrm>
              <a:off x="2673040" y="164617"/>
              <a:ext cx="2430036" cy="1458021"/>
            </a:xfrm>
            <a:prstGeom prst="rect">
              <a:avLst/>
            </a:prstGeom>
            <a:solidFill>
              <a:srgbClr val="A7A8AA"/>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p7">
              <a:extLst>
                <a:ext uri="{FF2B5EF4-FFF2-40B4-BE49-F238E27FC236}">
                  <a16:creationId xmlns:a16="http://schemas.microsoft.com/office/drawing/2014/main" id="{5F0DFA27-0F83-4845-86C1-D871436B8261}"/>
                </a:ext>
              </a:extLst>
            </p:cNvPr>
            <p:cNvSpPr txBox="1"/>
            <p:nvPr/>
          </p:nvSpPr>
          <p:spPr>
            <a:xfrm>
              <a:off x="2673040" y="164617"/>
              <a:ext cx="2430036" cy="1458021"/>
            </a:xfrm>
            <a:prstGeom prst="rect">
              <a:avLst/>
            </a:prstGeom>
            <a:solidFill>
              <a:schemeClr val="bg1">
                <a:lumMod val="50000"/>
              </a:schemeClr>
            </a:solidFill>
            <a:ln>
              <a:noFill/>
            </a:ln>
            <a:effectLst>
              <a:outerShdw blurRad="50800" dist="38100" dir="2700000" algn="tl" rotWithShape="0">
                <a:prstClr val="black">
                  <a:alpha val="40000"/>
                </a:prstClr>
              </a:outerShdw>
            </a:effectLst>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400" b="0" i="0" u="none" strike="noStrike" cap="none" dirty="0">
                  <a:solidFill>
                    <a:schemeClr val="lt1"/>
                  </a:solidFill>
                  <a:latin typeface="Arial"/>
                  <a:ea typeface="Arial"/>
                  <a:cs typeface="Arial"/>
                  <a:sym typeface="Arial"/>
                </a:rPr>
                <a:t>A medical device start</a:t>
              </a:r>
              <a:r>
                <a:rPr lang="en-US" sz="1400" dirty="0">
                  <a:solidFill>
                    <a:schemeClr val="lt1"/>
                  </a:solidFill>
                  <a:latin typeface="Arial"/>
                  <a:ea typeface="Arial"/>
                  <a:cs typeface="Arial"/>
                  <a:sym typeface="Arial"/>
                </a:rPr>
                <a:t>-</a:t>
              </a:r>
              <a:r>
                <a:rPr lang="en-US" sz="1400" b="0" i="0" u="none" strike="noStrike" cap="none" dirty="0">
                  <a:solidFill>
                    <a:schemeClr val="lt1"/>
                  </a:solidFill>
                  <a:latin typeface="Arial"/>
                  <a:ea typeface="Arial"/>
                  <a:cs typeface="Arial"/>
                  <a:sym typeface="Arial"/>
                </a:rPr>
                <a:t>up wants to know how to best price their technology</a:t>
              </a:r>
              <a:endParaRPr sz="1400" dirty="0">
                <a:solidFill>
                  <a:schemeClr val="lt1"/>
                </a:solidFill>
                <a:latin typeface="Arial"/>
                <a:ea typeface="Arial"/>
                <a:cs typeface="Arial"/>
                <a:sym typeface="Arial"/>
              </a:endParaRPr>
            </a:p>
          </p:txBody>
        </p:sp>
        <p:sp>
          <p:nvSpPr>
            <p:cNvPr id="23" name="Google Shape;288;p7">
              <a:extLst>
                <a:ext uri="{FF2B5EF4-FFF2-40B4-BE49-F238E27FC236}">
                  <a16:creationId xmlns:a16="http://schemas.microsoft.com/office/drawing/2014/main" id="{3EF9ECDC-80BA-40ED-AF7B-F924A4265F12}"/>
                </a:ext>
              </a:extLst>
            </p:cNvPr>
            <p:cNvSpPr/>
            <p:nvPr/>
          </p:nvSpPr>
          <p:spPr>
            <a:xfrm>
              <a:off x="5346080" y="164617"/>
              <a:ext cx="2430036" cy="1458021"/>
            </a:xfrm>
            <a:prstGeom prst="rect">
              <a:avLst/>
            </a:prstGeom>
            <a:solidFill>
              <a:srgbClr val="294D70"/>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9;p7">
              <a:extLst>
                <a:ext uri="{FF2B5EF4-FFF2-40B4-BE49-F238E27FC236}">
                  <a16:creationId xmlns:a16="http://schemas.microsoft.com/office/drawing/2014/main" id="{DF122CB7-26ED-4AAA-841F-2E1CBCDBF330}"/>
                </a:ext>
              </a:extLst>
            </p:cNvPr>
            <p:cNvSpPr txBox="1"/>
            <p:nvPr/>
          </p:nvSpPr>
          <p:spPr>
            <a:xfrm>
              <a:off x="5346080" y="164617"/>
              <a:ext cx="2430036" cy="1458021"/>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400" b="0" i="0" u="none" strike="noStrike" cap="none">
                  <a:solidFill>
                    <a:schemeClr val="lt1"/>
                  </a:solidFill>
                  <a:latin typeface="Arial"/>
                  <a:ea typeface="Arial"/>
                  <a:cs typeface="Arial"/>
                  <a:sym typeface="Arial"/>
                </a:rPr>
                <a:t>A medical device start-up wants to update their pitch deck and needs to understand the need and concerns regarding their product from end-users</a:t>
              </a:r>
              <a:endParaRPr sz="1400">
                <a:solidFill>
                  <a:schemeClr val="lt1"/>
                </a:solidFill>
                <a:latin typeface="Arial"/>
                <a:ea typeface="Arial"/>
                <a:cs typeface="Arial"/>
                <a:sym typeface="Arial"/>
              </a:endParaRPr>
            </a:p>
          </p:txBody>
        </p:sp>
        <p:sp>
          <p:nvSpPr>
            <p:cNvPr id="25" name="Google Shape;290;p7">
              <a:extLst>
                <a:ext uri="{FF2B5EF4-FFF2-40B4-BE49-F238E27FC236}">
                  <a16:creationId xmlns:a16="http://schemas.microsoft.com/office/drawing/2014/main" id="{91E53794-8EA1-4E45-A39C-DE50EFCA3F53}"/>
                </a:ext>
              </a:extLst>
            </p:cNvPr>
            <p:cNvSpPr/>
            <p:nvPr/>
          </p:nvSpPr>
          <p:spPr>
            <a:xfrm>
              <a:off x="0" y="1865643"/>
              <a:ext cx="2430036" cy="1458021"/>
            </a:xfrm>
            <a:prstGeom prst="rect">
              <a:avLst/>
            </a:prstGeom>
            <a:solidFill>
              <a:srgbClr val="A7A8AA"/>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1;p7">
              <a:extLst>
                <a:ext uri="{FF2B5EF4-FFF2-40B4-BE49-F238E27FC236}">
                  <a16:creationId xmlns:a16="http://schemas.microsoft.com/office/drawing/2014/main" id="{9BAD1B13-2875-401C-9134-20F4D583604B}"/>
                </a:ext>
              </a:extLst>
            </p:cNvPr>
            <p:cNvSpPr txBox="1"/>
            <p:nvPr/>
          </p:nvSpPr>
          <p:spPr>
            <a:xfrm>
              <a:off x="0" y="1865643"/>
              <a:ext cx="2430036" cy="1458021"/>
            </a:xfrm>
            <a:prstGeom prst="rect">
              <a:avLst/>
            </a:prstGeom>
            <a:solidFill>
              <a:schemeClr val="bg1">
                <a:lumMod val="50000"/>
              </a:schemeClr>
            </a:solidFill>
            <a:ln>
              <a:noFill/>
            </a:ln>
            <a:effectLst>
              <a:outerShdw blurRad="50800" dist="38100" dir="2700000" algn="tl" rotWithShape="0">
                <a:prstClr val="black">
                  <a:alpha val="40000"/>
                </a:prstClr>
              </a:outerShdw>
            </a:effectLst>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400" b="0" i="0" u="none" strike="noStrike" cap="none">
                  <a:solidFill>
                    <a:schemeClr val="lt1"/>
                  </a:solidFill>
                  <a:latin typeface="Arial"/>
                  <a:ea typeface="Arial"/>
                  <a:cs typeface="Arial"/>
                  <a:sym typeface="Arial"/>
                </a:rPr>
                <a:t>A large biotechnology client wants to understand deals occurring in the pharma-biotech industry and resources available/lacking to start-ups </a:t>
              </a:r>
              <a:endParaRPr sz="1400">
                <a:solidFill>
                  <a:schemeClr val="lt1"/>
                </a:solidFill>
                <a:latin typeface="Arial"/>
                <a:ea typeface="Arial"/>
                <a:cs typeface="Arial"/>
                <a:sym typeface="Arial"/>
              </a:endParaRPr>
            </a:p>
          </p:txBody>
        </p:sp>
        <p:sp>
          <p:nvSpPr>
            <p:cNvPr id="27" name="Google Shape;292;p7">
              <a:extLst>
                <a:ext uri="{FF2B5EF4-FFF2-40B4-BE49-F238E27FC236}">
                  <a16:creationId xmlns:a16="http://schemas.microsoft.com/office/drawing/2014/main" id="{C31FDB03-52F3-48C7-B37A-278CCAED9AE7}"/>
                </a:ext>
              </a:extLst>
            </p:cNvPr>
            <p:cNvSpPr/>
            <p:nvPr/>
          </p:nvSpPr>
          <p:spPr>
            <a:xfrm>
              <a:off x="2673040" y="1865643"/>
              <a:ext cx="2430036" cy="1458021"/>
            </a:xfrm>
            <a:prstGeom prst="rect">
              <a:avLst/>
            </a:prstGeom>
            <a:solidFill>
              <a:srgbClr val="A92B2B"/>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3;p7">
              <a:extLst>
                <a:ext uri="{FF2B5EF4-FFF2-40B4-BE49-F238E27FC236}">
                  <a16:creationId xmlns:a16="http://schemas.microsoft.com/office/drawing/2014/main" id="{CADC1DC2-778D-459B-8862-7828EB64FAA2}"/>
                </a:ext>
              </a:extLst>
            </p:cNvPr>
            <p:cNvSpPr txBox="1"/>
            <p:nvPr/>
          </p:nvSpPr>
          <p:spPr>
            <a:xfrm>
              <a:off x="2673040" y="1865643"/>
              <a:ext cx="2430036" cy="1458021"/>
            </a:xfrm>
            <a:prstGeom prst="rect">
              <a:avLst/>
            </a:prstGeom>
            <a:solidFill>
              <a:schemeClr val="accent2">
                <a:lumMod val="75000"/>
              </a:schemeClr>
            </a:solidFill>
            <a:ln>
              <a:solidFill>
                <a:schemeClr val="accent2"/>
              </a:solidFill>
            </a:ln>
            <a:effectLst>
              <a:outerShdw blurRad="50800" dist="38100" dir="2700000" algn="tl" rotWithShape="0">
                <a:prstClr val="black">
                  <a:alpha val="40000"/>
                </a:prstClr>
              </a:outerShdw>
            </a:effectLst>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400" b="0" i="0" u="none" strike="noStrike" cap="none">
                  <a:solidFill>
                    <a:schemeClr val="lt1"/>
                  </a:solidFill>
                  <a:latin typeface="Arial"/>
                  <a:ea typeface="Arial"/>
                  <a:cs typeface="Arial"/>
                  <a:sym typeface="Arial"/>
                </a:rPr>
                <a:t>A financial literacy firm wants to understand the market and consumer behavior</a:t>
              </a:r>
              <a:endParaRPr sz="1400">
                <a:solidFill>
                  <a:schemeClr val="lt1"/>
                </a:solidFill>
                <a:latin typeface="Arial"/>
                <a:ea typeface="Arial"/>
                <a:cs typeface="Arial"/>
                <a:sym typeface="Arial"/>
              </a:endParaRPr>
            </a:p>
          </p:txBody>
        </p:sp>
        <p:sp>
          <p:nvSpPr>
            <p:cNvPr id="29" name="Google Shape;294;p7">
              <a:extLst>
                <a:ext uri="{FF2B5EF4-FFF2-40B4-BE49-F238E27FC236}">
                  <a16:creationId xmlns:a16="http://schemas.microsoft.com/office/drawing/2014/main" id="{3DD5217E-5EAB-438D-B73D-8DEED114F96A}"/>
                </a:ext>
              </a:extLst>
            </p:cNvPr>
            <p:cNvSpPr/>
            <p:nvPr/>
          </p:nvSpPr>
          <p:spPr>
            <a:xfrm>
              <a:off x="5346080" y="1865643"/>
              <a:ext cx="2430036" cy="1458021"/>
            </a:xfrm>
            <a:prstGeom prst="rect">
              <a:avLst/>
            </a:prstGeom>
            <a:solidFill>
              <a:srgbClr val="A7A8AA"/>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5;p7">
              <a:extLst>
                <a:ext uri="{FF2B5EF4-FFF2-40B4-BE49-F238E27FC236}">
                  <a16:creationId xmlns:a16="http://schemas.microsoft.com/office/drawing/2014/main" id="{CE45D7E2-C38C-4681-9153-40D8A1F3F237}"/>
                </a:ext>
              </a:extLst>
            </p:cNvPr>
            <p:cNvSpPr txBox="1"/>
            <p:nvPr/>
          </p:nvSpPr>
          <p:spPr>
            <a:xfrm>
              <a:off x="5346080" y="1865643"/>
              <a:ext cx="2430036" cy="1458021"/>
            </a:xfrm>
            <a:prstGeom prst="rect">
              <a:avLst/>
            </a:prstGeom>
            <a:solidFill>
              <a:schemeClr val="bg1">
                <a:lumMod val="50000"/>
              </a:schemeClr>
            </a:solidFill>
            <a:ln>
              <a:noFill/>
            </a:ln>
            <a:effectLst>
              <a:outerShdw blurRad="50800" dist="38100" dir="2700000" algn="tl" rotWithShape="0">
                <a:prstClr val="black">
                  <a:alpha val="40000"/>
                </a:prstClr>
              </a:outerShdw>
            </a:effectLst>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400" b="0" i="0" u="none" strike="noStrike" cap="none">
                  <a:solidFill>
                    <a:schemeClr val="lt1"/>
                  </a:solidFill>
                  <a:latin typeface="Arial"/>
                  <a:ea typeface="Arial"/>
                  <a:cs typeface="Arial"/>
                  <a:sym typeface="Arial"/>
                </a:rPr>
                <a:t>A mid-sized pharmaceutical company wants to know what biotech startups are worth investing in</a:t>
              </a:r>
              <a:endParaRPr sz="1400">
                <a:solidFill>
                  <a:schemeClr val="lt1"/>
                </a:solidFill>
                <a:latin typeface="Arial"/>
                <a:ea typeface="Arial"/>
                <a:cs typeface="Arial"/>
                <a:sym typeface="Arial"/>
              </a:endParaRPr>
            </a:p>
          </p:txBody>
        </p:sp>
        <p:sp>
          <p:nvSpPr>
            <p:cNvPr id="31" name="Google Shape;296;p7">
              <a:extLst>
                <a:ext uri="{FF2B5EF4-FFF2-40B4-BE49-F238E27FC236}">
                  <a16:creationId xmlns:a16="http://schemas.microsoft.com/office/drawing/2014/main" id="{EA4FDFDA-E6B5-4B42-9F77-3AAA4BD378B0}"/>
                </a:ext>
              </a:extLst>
            </p:cNvPr>
            <p:cNvSpPr/>
            <p:nvPr/>
          </p:nvSpPr>
          <p:spPr>
            <a:xfrm>
              <a:off x="0" y="3566669"/>
              <a:ext cx="2430036" cy="1458021"/>
            </a:xfrm>
            <a:prstGeom prst="rect">
              <a:avLst/>
            </a:prstGeom>
            <a:solidFill>
              <a:srgbClr val="A92B2B"/>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7;p7">
              <a:extLst>
                <a:ext uri="{FF2B5EF4-FFF2-40B4-BE49-F238E27FC236}">
                  <a16:creationId xmlns:a16="http://schemas.microsoft.com/office/drawing/2014/main" id="{18454D16-9881-420C-A9CA-9E933B1A27D0}"/>
                </a:ext>
              </a:extLst>
            </p:cNvPr>
            <p:cNvSpPr txBox="1"/>
            <p:nvPr/>
          </p:nvSpPr>
          <p:spPr>
            <a:xfrm>
              <a:off x="0" y="3566669"/>
              <a:ext cx="2430036" cy="1458021"/>
            </a:xfrm>
            <a:prstGeom prst="rect">
              <a:avLst/>
            </a:prstGeom>
            <a:solidFill>
              <a:schemeClr val="accent2">
                <a:lumMod val="75000"/>
              </a:schemeClr>
            </a:solidFill>
            <a:ln>
              <a:solidFill>
                <a:schemeClr val="accent2"/>
              </a:solidFill>
            </a:ln>
            <a:effectLst>
              <a:outerShdw blurRad="50800" dist="38100" dir="2700000" algn="tl" rotWithShape="0">
                <a:prstClr val="black">
                  <a:alpha val="40000"/>
                </a:prstClr>
              </a:outerShdw>
            </a:effectLst>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400" b="0" i="0" u="none" strike="noStrike" cap="none">
                  <a:solidFill>
                    <a:schemeClr val="lt1"/>
                  </a:solidFill>
                  <a:latin typeface="Arial"/>
                  <a:ea typeface="Arial"/>
                  <a:cs typeface="Arial"/>
                  <a:sym typeface="Arial"/>
                </a:rPr>
                <a:t>A</a:t>
              </a:r>
              <a:r>
                <a:rPr lang="en-US" sz="1400">
                  <a:solidFill>
                    <a:schemeClr val="lt1"/>
                  </a:solidFill>
                  <a:latin typeface="Arial"/>
                  <a:ea typeface="Arial"/>
                  <a:cs typeface="Arial"/>
                  <a:sym typeface="Arial"/>
                </a:rPr>
                <a:t> start-up with the ability to synthesize a dietary supplement requests a therapeutic overview and market research</a:t>
              </a:r>
              <a:endParaRPr sz="1400">
                <a:solidFill>
                  <a:schemeClr val="lt1"/>
                </a:solidFill>
                <a:latin typeface="Arial"/>
                <a:ea typeface="Arial"/>
                <a:cs typeface="Arial"/>
                <a:sym typeface="Arial"/>
              </a:endParaRPr>
            </a:p>
          </p:txBody>
        </p:sp>
        <p:sp>
          <p:nvSpPr>
            <p:cNvPr id="33" name="Google Shape;298;p7">
              <a:extLst>
                <a:ext uri="{FF2B5EF4-FFF2-40B4-BE49-F238E27FC236}">
                  <a16:creationId xmlns:a16="http://schemas.microsoft.com/office/drawing/2014/main" id="{2B52224A-62BD-4442-9C57-FA1B9BB27265}"/>
                </a:ext>
              </a:extLst>
            </p:cNvPr>
            <p:cNvSpPr/>
            <p:nvPr/>
          </p:nvSpPr>
          <p:spPr>
            <a:xfrm>
              <a:off x="2673040" y="3566669"/>
              <a:ext cx="2430036" cy="1458021"/>
            </a:xfrm>
            <a:prstGeom prst="rect">
              <a:avLst/>
            </a:prstGeom>
            <a:solidFill>
              <a:srgbClr val="294D70"/>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9;p7">
              <a:extLst>
                <a:ext uri="{FF2B5EF4-FFF2-40B4-BE49-F238E27FC236}">
                  <a16:creationId xmlns:a16="http://schemas.microsoft.com/office/drawing/2014/main" id="{F3254325-260A-46C8-82EE-97E32A97C376}"/>
                </a:ext>
              </a:extLst>
            </p:cNvPr>
            <p:cNvSpPr txBox="1"/>
            <p:nvPr/>
          </p:nvSpPr>
          <p:spPr>
            <a:xfrm>
              <a:off x="2673040" y="3566669"/>
              <a:ext cx="2430036" cy="1458021"/>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400" b="0" i="0" u="none" strike="noStrike" cap="none" dirty="0">
                  <a:solidFill>
                    <a:schemeClr val="lt1"/>
                  </a:solidFill>
                  <a:latin typeface="Arial"/>
                  <a:ea typeface="Arial"/>
                  <a:cs typeface="Arial"/>
                  <a:sym typeface="Arial"/>
                </a:rPr>
                <a:t>A biotech company wants to understand the market and available treatments for a disease of interest, and considerations for pricing the therapy when it goes to market</a:t>
              </a:r>
              <a:endParaRPr sz="1400" dirty="0">
                <a:solidFill>
                  <a:schemeClr val="lt1"/>
                </a:solidFill>
                <a:latin typeface="Arial"/>
                <a:ea typeface="Arial"/>
                <a:cs typeface="Arial"/>
                <a:sym typeface="Arial"/>
              </a:endParaRPr>
            </a:p>
          </p:txBody>
        </p:sp>
        <p:sp>
          <p:nvSpPr>
            <p:cNvPr id="35" name="Google Shape;300;p7">
              <a:extLst>
                <a:ext uri="{FF2B5EF4-FFF2-40B4-BE49-F238E27FC236}">
                  <a16:creationId xmlns:a16="http://schemas.microsoft.com/office/drawing/2014/main" id="{AC89E606-CC2C-40C6-ADBC-95D251A1108D}"/>
                </a:ext>
              </a:extLst>
            </p:cNvPr>
            <p:cNvSpPr/>
            <p:nvPr/>
          </p:nvSpPr>
          <p:spPr>
            <a:xfrm>
              <a:off x="5346080" y="3566669"/>
              <a:ext cx="2430036" cy="1458021"/>
            </a:xfrm>
            <a:prstGeom prst="rect">
              <a:avLst/>
            </a:prstGeom>
            <a:solidFill>
              <a:srgbClr val="A92B2B"/>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1;p7">
              <a:extLst>
                <a:ext uri="{FF2B5EF4-FFF2-40B4-BE49-F238E27FC236}">
                  <a16:creationId xmlns:a16="http://schemas.microsoft.com/office/drawing/2014/main" id="{8F208421-3255-4C32-BF87-98033F48BC1F}"/>
                </a:ext>
              </a:extLst>
            </p:cNvPr>
            <p:cNvSpPr txBox="1"/>
            <p:nvPr/>
          </p:nvSpPr>
          <p:spPr>
            <a:xfrm>
              <a:off x="5346080" y="3566669"/>
              <a:ext cx="2430036" cy="1458021"/>
            </a:xfrm>
            <a:prstGeom prst="rect">
              <a:avLst/>
            </a:prstGeom>
            <a:solidFill>
              <a:schemeClr val="accent2">
                <a:lumMod val="75000"/>
              </a:schemeClr>
            </a:solidFill>
            <a:ln>
              <a:solidFill>
                <a:schemeClr val="accent2"/>
              </a:solidFill>
            </a:ln>
            <a:effectLst>
              <a:outerShdw blurRad="50800" dist="38100" dir="2700000" algn="tl" rotWithShape="0">
                <a:prstClr val="black">
                  <a:alpha val="40000"/>
                </a:prstClr>
              </a:outerShdw>
            </a:effectLst>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US" sz="1400" b="0" i="0" u="none" strike="noStrike" cap="none">
                  <a:solidFill>
                    <a:schemeClr val="lt1"/>
                  </a:solidFill>
                  <a:latin typeface="Arial"/>
                  <a:ea typeface="Arial"/>
                  <a:cs typeface="Arial"/>
                  <a:sym typeface="Arial"/>
                </a:rPr>
                <a:t>A start-up wants </a:t>
              </a:r>
              <a:r>
                <a:rPr lang="en-US" sz="1400">
                  <a:solidFill>
                    <a:schemeClr val="lt1"/>
                  </a:solidFill>
                  <a:latin typeface="Arial"/>
                  <a:ea typeface="Arial"/>
                  <a:cs typeface="Arial"/>
                  <a:sym typeface="Arial"/>
                </a:rPr>
                <a:t>input for the design and commercialization of an innovative line of protective gear for scientists</a:t>
              </a:r>
              <a:endParaRPr sz="1400">
                <a:solidFill>
                  <a:schemeClr val="lt1"/>
                </a:solidFill>
                <a:latin typeface="Arial"/>
                <a:ea typeface="Arial"/>
                <a:cs typeface="Arial"/>
                <a:sym typeface="Arial"/>
              </a:endParaRPr>
            </a:p>
          </p:txBody>
        </p:sp>
      </p:grpSp>
      <p:sp>
        <p:nvSpPr>
          <p:cNvPr id="37" name="TextBox 36">
            <a:extLst>
              <a:ext uri="{FF2B5EF4-FFF2-40B4-BE49-F238E27FC236}">
                <a16:creationId xmlns:a16="http://schemas.microsoft.com/office/drawing/2014/main" id="{F6ADAEAC-B0A5-4A7B-93A2-B31F35DD8B91}"/>
              </a:ext>
            </a:extLst>
          </p:cNvPr>
          <p:cNvSpPr txBox="1"/>
          <p:nvPr/>
        </p:nvSpPr>
        <p:spPr>
          <a:xfrm>
            <a:off x="4686300" y="-533400"/>
            <a:ext cx="2819400" cy="369332"/>
          </a:xfrm>
          <a:prstGeom prst="rect">
            <a:avLst/>
          </a:prstGeom>
          <a:solidFill>
            <a:srgbClr val="00B050"/>
          </a:solidFill>
        </p:spPr>
        <p:txBody>
          <a:bodyPr wrap="square" rtlCol="0">
            <a:spAutoFit/>
          </a:bodyPr>
          <a:lstStyle/>
          <a:p>
            <a:pPr algn="ctr"/>
            <a:r>
              <a:rPr lang="en-US" dirty="0">
                <a:solidFill>
                  <a:schemeClr val="bg1"/>
                </a:solidFill>
              </a:rPr>
              <a:t>Varun</a:t>
            </a:r>
          </a:p>
        </p:txBody>
      </p:sp>
    </p:spTree>
    <p:extLst>
      <p:ext uri="{BB962C8B-B14F-4D97-AF65-F5344CB8AC3E}">
        <p14:creationId xmlns:p14="http://schemas.microsoft.com/office/powerpoint/2010/main" val="1160846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A3892-7B53-4764-9466-435A8980A4F8}"/>
              </a:ext>
            </a:extLst>
          </p:cNvPr>
          <p:cNvSpPr>
            <a:spLocks noGrp="1"/>
          </p:cNvSpPr>
          <p:nvPr>
            <p:ph type="title"/>
          </p:nvPr>
        </p:nvSpPr>
        <p:spPr>
          <a:xfrm>
            <a:off x="685800" y="43498"/>
            <a:ext cx="10972800" cy="1365184"/>
          </a:xfrm>
        </p:spPr>
        <p:txBody>
          <a:bodyPr>
            <a:normAutofit/>
          </a:bodyPr>
          <a:lstStyle/>
          <a:p>
            <a:r>
              <a:rPr lang="en-US" sz="3200" b="1" dirty="0">
                <a:solidFill>
                  <a:schemeClr val="tx2">
                    <a:lumMod val="50000"/>
                  </a:schemeClr>
                </a:solidFill>
                <a:latin typeface="+mj-lt"/>
              </a:rPr>
              <a:t>Project Engagement Overview</a:t>
            </a:r>
          </a:p>
        </p:txBody>
      </p:sp>
      <p:sp>
        <p:nvSpPr>
          <p:cNvPr id="4" name="Slide Number Placeholder 3">
            <a:extLst>
              <a:ext uri="{FF2B5EF4-FFF2-40B4-BE49-F238E27FC236}">
                <a16:creationId xmlns:a16="http://schemas.microsoft.com/office/drawing/2014/main" id="{A454E8BD-47D2-4EFD-BA72-6F1E7C23B1B0}"/>
              </a:ext>
            </a:extLst>
          </p:cNvPr>
          <p:cNvSpPr>
            <a:spLocks noGrp="1"/>
          </p:cNvSpPr>
          <p:nvPr>
            <p:ph type="sldNum" sz="quarter" idx="12"/>
          </p:nvPr>
        </p:nvSpPr>
        <p:spPr>
          <a:xfrm>
            <a:off x="4673600" y="6356351"/>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90C50F-38B1-4577-B92F-5D93F39DA521}" type="slidenum">
              <a:rPr kumimoji="0" lang="en-US" sz="1400" b="1" i="0" u="none" strike="noStrike" kern="1200" cap="none" spc="0" normalizeH="0" baseline="0" noProof="0" smtClean="0">
                <a:ln>
                  <a:noFill/>
                </a:ln>
                <a:solidFill>
                  <a:schemeClr val="bg1">
                    <a:lumMod val="50000"/>
                  </a:schemeClr>
                </a:solidFill>
                <a:effectLst/>
                <a:uLnTx/>
                <a:uFillTx/>
                <a:latin typeface="+mj-lt"/>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dirty="0">
              <a:ln>
                <a:noFill/>
              </a:ln>
              <a:solidFill>
                <a:schemeClr val="bg1">
                  <a:lumMod val="50000"/>
                </a:schemeClr>
              </a:solidFill>
              <a:effectLst/>
              <a:uLnTx/>
              <a:uFillTx/>
              <a:latin typeface="+mj-lt"/>
              <a:ea typeface="+mn-ea"/>
              <a:cs typeface="Calibri" panose="020F0502020204030204" pitchFamily="34" charset="0"/>
            </a:endParaRPr>
          </a:p>
        </p:txBody>
      </p:sp>
      <p:sp>
        <p:nvSpPr>
          <p:cNvPr id="8" name="TextBox 7">
            <a:extLst>
              <a:ext uri="{FF2B5EF4-FFF2-40B4-BE49-F238E27FC236}">
                <a16:creationId xmlns:a16="http://schemas.microsoft.com/office/drawing/2014/main" id="{852345E6-0FB1-46F1-885C-F2CD1757101F}"/>
              </a:ext>
            </a:extLst>
          </p:cNvPr>
          <p:cNvSpPr txBox="1"/>
          <p:nvPr/>
        </p:nvSpPr>
        <p:spPr>
          <a:xfrm>
            <a:off x="1333501" y="1436995"/>
            <a:ext cx="4038600" cy="391597"/>
          </a:xfrm>
          <a:prstGeom prst="flowChartAlternateProcess">
            <a:avLst/>
          </a:prstGeom>
          <a:solidFill>
            <a:schemeClr val="accent3">
              <a:lumMod val="50000"/>
            </a:schemeClr>
          </a:solidFill>
          <a:ln>
            <a:solidFill>
              <a:schemeClr val="tx1"/>
            </a:solidFill>
          </a:ln>
          <a:effectLst>
            <a:innerShdw blurRad="114300">
              <a:prstClr val="black"/>
            </a:inn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
                <a:ea typeface="+mn-ea"/>
                <a:cs typeface="+mn-cs"/>
              </a:rPr>
              <a:t>PBG Healthcare Consulting Services</a:t>
            </a:r>
          </a:p>
        </p:txBody>
      </p:sp>
      <p:sp>
        <p:nvSpPr>
          <p:cNvPr id="10" name="Rectangle 9">
            <a:extLst>
              <a:ext uri="{FF2B5EF4-FFF2-40B4-BE49-F238E27FC236}">
                <a16:creationId xmlns:a16="http://schemas.microsoft.com/office/drawing/2014/main" id="{595593DB-646C-43E3-BCCF-7B947D96E09F}"/>
              </a:ext>
            </a:extLst>
          </p:cNvPr>
          <p:cNvSpPr/>
          <p:nvPr/>
        </p:nvSpPr>
        <p:spPr>
          <a:xfrm>
            <a:off x="6770726" y="2079551"/>
            <a:ext cx="5172621" cy="4066833"/>
          </a:xfrm>
          <a:prstGeom prst="rect">
            <a:avLst/>
          </a:prstGeom>
          <a:solidFill>
            <a:schemeClr val="bg1">
              <a:lumMod val="95000"/>
            </a:schemeClr>
          </a:solidFill>
          <a:ln w="1905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242852">
                    <a:lumMod val="50000"/>
                  </a:srgbClr>
                </a:solidFill>
                <a:effectLst/>
                <a:uLnTx/>
                <a:uFillTx/>
                <a:latin typeface="+mj-lt"/>
                <a:ea typeface="+mn-ea"/>
                <a:cs typeface="+mn-cs"/>
              </a:rPr>
              <a:t>PBG Healthcare Consulting Impact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0" cap="none" spc="0" normalizeH="0" baseline="0" noProof="0" dirty="0">
              <a:ln>
                <a:noFill/>
              </a:ln>
              <a:solidFill>
                <a:srgbClr val="242852">
                  <a:lumMod val="50000"/>
                </a:srgbClr>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srgbClr val="242852">
                    <a:lumMod val="50000"/>
                  </a:srgbClr>
                </a:solidFill>
                <a:effectLst/>
                <a:uLnTx/>
                <a:uFillTx/>
                <a:latin typeface="+mj-lt"/>
                <a:ea typeface="+mn-ea"/>
                <a:cs typeface="+mn-cs"/>
              </a:rPr>
              <a:t>Assisted in launches of over a dozen products</a:t>
            </a:r>
            <a:endParaRPr kumimoji="0" lang="en-US" sz="1400" b="0" i="0" u="none" strike="noStrike" kern="0" cap="none" spc="0" normalizeH="0" baseline="0" noProof="0" dirty="0">
              <a:ln>
                <a:noFill/>
              </a:ln>
              <a:solidFill>
                <a:srgbClr val="242852">
                  <a:lumMod val="50000"/>
                </a:srgbClr>
              </a:solidFill>
              <a:effectLst/>
              <a:uLnTx/>
              <a:uFillTx/>
              <a:latin typeface="+mj-lt"/>
              <a:ea typeface="+mn-ea"/>
              <a:cs typeface="+mn-cs"/>
            </a:endParaRPr>
          </a:p>
          <a:p>
            <a:pPr marL="365760" marR="0" lvl="1"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242852">
                    <a:lumMod val="50000"/>
                  </a:srgbClr>
                </a:solidFill>
                <a:effectLst/>
                <a:uLnTx/>
                <a:uFillTx/>
                <a:latin typeface="+mj-lt"/>
                <a:ea typeface="+mn-ea"/>
                <a:cs typeface="+mn-cs"/>
              </a:rPr>
              <a:t>Our members have real-world impact with their consulting services</a:t>
            </a:r>
          </a:p>
          <a:p>
            <a:pPr marL="187960" marR="0" lvl="1"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242852">
                  <a:lumMod val="50000"/>
                </a:srgbClr>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srgbClr val="242852">
                    <a:lumMod val="50000"/>
                  </a:srgbClr>
                </a:solidFill>
                <a:effectLst/>
                <a:uLnTx/>
                <a:uFillTx/>
                <a:latin typeface="+mj-lt"/>
                <a:ea typeface="+mn-ea"/>
                <a:cs typeface="+mn-cs"/>
              </a:rPr>
              <a:t>Fostering the growth of future consulting leaders</a:t>
            </a:r>
            <a:endParaRPr kumimoji="0" lang="en-US" sz="1400" b="0" i="0" u="none" strike="noStrike" kern="0" cap="none" spc="0" normalizeH="0" baseline="0" noProof="0" dirty="0">
              <a:ln>
                <a:noFill/>
              </a:ln>
              <a:solidFill>
                <a:srgbClr val="242852">
                  <a:lumMod val="50000"/>
                </a:srgbClr>
              </a:solidFill>
              <a:effectLst/>
              <a:uLnTx/>
              <a:uFillTx/>
              <a:latin typeface="+mj-lt"/>
              <a:ea typeface="+mn-ea"/>
              <a:cs typeface="+mn-cs"/>
            </a:endParaRPr>
          </a:p>
          <a:p>
            <a:pPr marL="365760" marR="0" lvl="1"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242852">
                    <a:lumMod val="50000"/>
                  </a:srgbClr>
                </a:solidFill>
                <a:effectLst/>
                <a:uLnTx/>
                <a:uFillTx/>
                <a:latin typeface="+mj-lt"/>
                <a:ea typeface="+mn-ea"/>
                <a:cs typeface="+mn-cs"/>
              </a:rPr>
              <a:t>PBG is committed to rigorous training of its cohort through exposure to professional healthcare consulting akin to real world services</a:t>
            </a:r>
          </a:p>
          <a:p>
            <a:pPr marL="365760" marR="0" lvl="1"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242852">
                    <a:lumMod val="50000"/>
                  </a:srgbClr>
                </a:solidFill>
                <a:effectLst/>
                <a:uLnTx/>
                <a:uFillTx/>
                <a:latin typeface="+mj-lt"/>
                <a:ea typeface="+mn-ea"/>
                <a:cs typeface="+mn-cs"/>
              </a:rPr>
              <a:t>Our members have a track record of remarkable career growth compared to colleagues from other institutions</a:t>
            </a:r>
          </a:p>
          <a:p>
            <a:pPr marL="365760" marR="0" lvl="1"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242852">
                  <a:lumMod val="50000"/>
                </a:srgbClr>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none" spc="0" normalizeH="0" baseline="0" noProof="0" dirty="0">
                <a:ln>
                  <a:noFill/>
                </a:ln>
                <a:solidFill>
                  <a:srgbClr val="242852">
                    <a:lumMod val="50000"/>
                  </a:srgbClr>
                </a:solidFill>
                <a:effectLst/>
                <a:uLnTx/>
                <a:uFillTx/>
                <a:latin typeface="+mj-lt"/>
                <a:ea typeface="+mn-ea"/>
                <a:cs typeface="+mn-cs"/>
              </a:rPr>
              <a:t>Attracting top consulting firms for recruitment</a:t>
            </a:r>
          </a:p>
          <a:p>
            <a:pPr marL="36576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242852">
                    <a:lumMod val="50000"/>
                  </a:srgbClr>
                </a:solidFill>
                <a:effectLst/>
                <a:uLnTx/>
                <a:uFillTx/>
                <a:latin typeface="+mj-lt"/>
                <a:ea typeface="+mn-ea"/>
                <a:cs typeface="+mn-cs"/>
              </a:rPr>
              <a:t>PBG members are at the forefront for securing top employment opportunities in healthcare consulting roles</a:t>
            </a:r>
          </a:p>
        </p:txBody>
      </p:sp>
      <p:pic>
        <p:nvPicPr>
          <p:cNvPr id="6" name="Picture 5">
            <a:extLst>
              <a:ext uri="{FF2B5EF4-FFF2-40B4-BE49-F238E27FC236}">
                <a16:creationId xmlns:a16="http://schemas.microsoft.com/office/drawing/2014/main" id="{739F2F57-A563-431C-98F4-847B2A78492E}"/>
              </a:ext>
            </a:extLst>
          </p:cNvPr>
          <p:cNvPicPr>
            <a:picLocks noChangeAspect="1"/>
          </p:cNvPicPr>
          <p:nvPr/>
        </p:nvPicPr>
        <p:blipFill>
          <a:blip r:embed="rId3"/>
          <a:stretch>
            <a:fillRect/>
          </a:stretch>
        </p:blipFill>
        <p:spPr>
          <a:xfrm>
            <a:off x="533400" y="1828800"/>
            <a:ext cx="5492972" cy="4499238"/>
          </a:xfrm>
          <a:prstGeom prst="rect">
            <a:avLst/>
          </a:prstGeom>
        </p:spPr>
      </p:pic>
      <p:sp>
        <p:nvSpPr>
          <p:cNvPr id="7" name="TextBox 6">
            <a:extLst>
              <a:ext uri="{FF2B5EF4-FFF2-40B4-BE49-F238E27FC236}">
                <a16:creationId xmlns:a16="http://schemas.microsoft.com/office/drawing/2014/main" id="{954710F1-0307-4F2C-9BCB-8E5D82BB3BCD}"/>
              </a:ext>
            </a:extLst>
          </p:cNvPr>
          <p:cNvSpPr txBox="1"/>
          <p:nvPr/>
        </p:nvSpPr>
        <p:spPr>
          <a:xfrm>
            <a:off x="4686300" y="-533400"/>
            <a:ext cx="2819400" cy="369332"/>
          </a:xfrm>
          <a:prstGeom prst="rect">
            <a:avLst/>
          </a:prstGeom>
          <a:solidFill>
            <a:srgbClr val="DF522F"/>
          </a:solidFill>
        </p:spPr>
        <p:txBody>
          <a:bodyPr wrap="square" rtlCol="0">
            <a:spAutoFit/>
          </a:bodyPr>
          <a:lstStyle/>
          <a:p>
            <a:pPr algn="ctr"/>
            <a:r>
              <a:rPr lang="en-US" dirty="0">
                <a:solidFill>
                  <a:schemeClr val="bg1"/>
                </a:solidFill>
              </a:rPr>
              <a:t>Dan</a:t>
            </a:r>
          </a:p>
        </p:txBody>
      </p:sp>
    </p:spTree>
    <p:extLst>
      <p:ext uri="{BB962C8B-B14F-4D97-AF65-F5344CB8AC3E}">
        <p14:creationId xmlns:p14="http://schemas.microsoft.com/office/powerpoint/2010/main" val="531223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0736"/>
            <a:ext cx="11277600" cy="584775"/>
          </a:xfrm>
        </p:spPr>
        <p:txBody>
          <a:bodyPr anchor="t" anchorCtr="0">
            <a:noAutofit/>
          </a:bodyPr>
          <a:lstStyle/>
          <a:p>
            <a:pPr algn="l"/>
            <a:r>
              <a:rPr lang="en-US" sz="2800" b="1" dirty="0">
                <a:solidFill>
                  <a:schemeClr val="tx2">
                    <a:lumMod val="50000"/>
                  </a:schemeClr>
                </a:solidFill>
                <a:latin typeface="Arial" panose="020B0604020202020204" pitchFamily="34" charset="0"/>
                <a:cs typeface="Arial" panose="020B0604020202020204" pitchFamily="34" charset="0"/>
              </a:rPr>
              <a:t>Select project example types</a:t>
            </a:r>
            <a:r>
              <a:rPr kumimoji="0" lang="en-US" sz="28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j-ea"/>
                <a:cs typeface="Arial" panose="020B0604020202020204" pitchFamily="34" charset="0"/>
              </a:rPr>
              <a:t> completed this past year</a:t>
            </a:r>
            <a:endParaRPr lang="en-US" sz="2800" b="1" dirty="0">
              <a:solidFill>
                <a:schemeClr val="tx2">
                  <a:lumMod val="50000"/>
                </a:schemeClr>
              </a:solidFill>
              <a:latin typeface="+mj-lt"/>
            </a:endParaRPr>
          </a:p>
        </p:txBody>
      </p:sp>
      <p:graphicFrame>
        <p:nvGraphicFramePr>
          <p:cNvPr id="27" name="Table 26">
            <a:extLst>
              <a:ext uri="{FF2B5EF4-FFF2-40B4-BE49-F238E27FC236}">
                <a16:creationId xmlns:a16="http://schemas.microsoft.com/office/drawing/2014/main" id="{B85F4ED8-5CE6-4D9F-9EB2-C0891150D3B8}"/>
              </a:ext>
            </a:extLst>
          </p:cNvPr>
          <p:cNvGraphicFramePr>
            <a:graphicFrameLocks noGrp="1"/>
          </p:cNvGraphicFramePr>
          <p:nvPr/>
        </p:nvGraphicFramePr>
        <p:xfrm>
          <a:off x="686273" y="1205615"/>
          <a:ext cx="10819927" cy="4328549"/>
        </p:xfrm>
        <a:graphic>
          <a:graphicData uri="http://schemas.openxmlformats.org/drawingml/2006/table">
            <a:tbl>
              <a:tblPr firstRow="1" bandRow="1">
                <a:effectLst>
                  <a:outerShdw blurRad="50800" dist="38100" dir="2700000" algn="tl" rotWithShape="0">
                    <a:prstClr val="black">
                      <a:alpha val="40000"/>
                    </a:prstClr>
                  </a:outerShdw>
                </a:effectLst>
              </a:tblPr>
              <a:tblGrid>
                <a:gridCol w="3606919">
                  <a:extLst>
                    <a:ext uri="{9D8B030D-6E8A-4147-A177-3AD203B41FA5}">
                      <a16:colId xmlns:a16="http://schemas.microsoft.com/office/drawing/2014/main" val="1303665117"/>
                    </a:ext>
                  </a:extLst>
                </a:gridCol>
                <a:gridCol w="7213008">
                  <a:extLst>
                    <a:ext uri="{9D8B030D-6E8A-4147-A177-3AD203B41FA5}">
                      <a16:colId xmlns:a16="http://schemas.microsoft.com/office/drawing/2014/main" val="2361899897"/>
                    </a:ext>
                  </a:extLst>
                </a:gridCol>
              </a:tblGrid>
              <a:tr h="366149">
                <a:tc>
                  <a:txBody>
                    <a:bodyPr/>
                    <a:lstStyle>
                      <a:lvl1pPr marL="0" algn="l" defTabSz="457200" rtl="0" eaLnBrk="1" latinLnBrk="0" hangingPunct="1">
                        <a:defRPr sz="1800" b="1" kern="1200">
                          <a:solidFill>
                            <a:schemeClr val="bg1"/>
                          </a:solidFill>
                          <a:latin typeface="Arial" panose="020B0604020202020204"/>
                        </a:defRPr>
                      </a:lvl1pPr>
                      <a:lvl2pPr marL="457200" algn="l" defTabSz="457200" rtl="0" eaLnBrk="1" latinLnBrk="0" hangingPunct="1">
                        <a:defRPr sz="1800" b="1" kern="1200">
                          <a:solidFill>
                            <a:schemeClr val="bg1"/>
                          </a:solidFill>
                          <a:latin typeface="Arial" panose="020B0604020202020204"/>
                        </a:defRPr>
                      </a:lvl2pPr>
                      <a:lvl3pPr marL="914400" algn="l" defTabSz="457200" rtl="0" eaLnBrk="1" latinLnBrk="0" hangingPunct="1">
                        <a:defRPr sz="1800" b="1" kern="1200">
                          <a:solidFill>
                            <a:schemeClr val="bg1"/>
                          </a:solidFill>
                          <a:latin typeface="Arial" panose="020B0604020202020204"/>
                        </a:defRPr>
                      </a:lvl3pPr>
                      <a:lvl4pPr marL="1371600" algn="l" defTabSz="457200" rtl="0" eaLnBrk="1" latinLnBrk="0" hangingPunct="1">
                        <a:defRPr sz="1800" b="1" kern="1200">
                          <a:solidFill>
                            <a:schemeClr val="bg1"/>
                          </a:solidFill>
                          <a:latin typeface="Arial" panose="020B0604020202020204"/>
                        </a:defRPr>
                      </a:lvl4pPr>
                      <a:lvl5pPr marL="1828800" algn="l" defTabSz="457200" rtl="0" eaLnBrk="1" latinLnBrk="0" hangingPunct="1">
                        <a:defRPr sz="1800" b="1" kern="1200">
                          <a:solidFill>
                            <a:schemeClr val="bg1"/>
                          </a:solidFill>
                          <a:latin typeface="Arial" panose="020B0604020202020204"/>
                        </a:defRPr>
                      </a:lvl5pPr>
                      <a:lvl6pPr marL="2286000" algn="l" defTabSz="457200" rtl="0" eaLnBrk="1" latinLnBrk="0" hangingPunct="1">
                        <a:defRPr sz="1800" b="1" kern="1200">
                          <a:solidFill>
                            <a:schemeClr val="bg1"/>
                          </a:solidFill>
                          <a:latin typeface="Arial" panose="020B0604020202020204"/>
                        </a:defRPr>
                      </a:lvl6pPr>
                      <a:lvl7pPr marL="2743200" algn="l" defTabSz="457200" rtl="0" eaLnBrk="1" latinLnBrk="0" hangingPunct="1">
                        <a:defRPr sz="1800" b="1" kern="1200">
                          <a:solidFill>
                            <a:schemeClr val="bg1"/>
                          </a:solidFill>
                          <a:latin typeface="Arial" panose="020B0604020202020204"/>
                        </a:defRPr>
                      </a:lvl7pPr>
                      <a:lvl8pPr marL="3200400" algn="l" defTabSz="457200" rtl="0" eaLnBrk="1" latinLnBrk="0" hangingPunct="1">
                        <a:defRPr sz="1800" b="1" kern="1200">
                          <a:solidFill>
                            <a:schemeClr val="bg1"/>
                          </a:solidFill>
                          <a:latin typeface="Arial" panose="020B0604020202020204"/>
                        </a:defRPr>
                      </a:lvl8pPr>
                      <a:lvl9pPr marL="3657600" algn="l" defTabSz="457200" rtl="0" eaLnBrk="1" latinLnBrk="0" hangingPunct="1">
                        <a:defRPr sz="1800" b="1" kern="1200">
                          <a:solidFill>
                            <a:schemeClr val="bg1"/>
                          </a:solidFill>
                          <a:latin typeface="Arial" panose="020B0604020202020204"/>
                        </a:defRPr>
                      </a:lvl9pPr>
                    </a:lstStyle>
                    <a:p>
                      <a:pPr algn="ctr"/>
                      <a:r>
                        <a:rPr lang="en-US" sz="1800" b="1" dirty="0"/>
                        <a:t>Industry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tc>
                  <a:txBody>
                    <a:bodyPr/>
                    <a:lstStyle>
                      <a:lvl1pPr marL="0" algn="l" defTabSz="457200" rtl="0" eaLnBrk="1" latinLnBrk="0" hangingPunct="1">
                        <a:defRPr sz="1800" b="1" kern="1200">
                          <a:solidFill>
                            <a:schemeClr val="bg1"/>
                          </a:solidFill>
                          <a:latin typeface="Arial" panose="020B0604020202020204"/>
                        </a:defRPr>
                      </a:lvl1pPr>
                      <a:lvl2pPr marL="457200" algn="l" defTabSz="457200" rtl="0" eaLnBrk="1" latinLnBrk="0" hangingPunct="1">
                        <a:defRPr sz="1800" b="1" kern="1200">
                          <a:solidFill>
                            <a:schemeClr val="bg1"/>
                          </a:solidFill>
                          <a:latin typeface="Arial" panose="020B0604020202020204"/>
                        </a:defRPr>
                      </a:lvl2pPr>
                      <a:lvl3pPr marL="914400" algn="l" defTabSz="457200" rtl="0" eaLnBrk="1" latinLnBrk="0" hangingPunct="1">
                        <a:defRPr sz="1800" b="1" kern="1200">
                          <a:solidFill>
                            <a:schemeClr val="bg1"/>
                          </a:solidFill>
                          <a:latin typeface="Arial" panose="020B0604020202020204"/>
                        </a:defRPr>
                      </a:lvl3pPr>
                      <a:lvl4pPr marL="1371600" algn="l" defTabSz="457200" rtl="0" eaLnBrk="1" latinLnBrk="0" hangingPunct="1">
                        <a:defRPr sz="1800" b="1" kern="1200">
                          <a:solidFill>
                            <a:schemeClr val="bg1"/>
                          </a:solidFill>
                          <a:latin typeface="Arial" panose="020B0604020202020204"/>
                        </a:defRPr>
                      </a:lvl4pPr>
                      <a:lvl5pPr marL="1828800" algn="l" defTabSz="457200" rtl="0" eaLnBrk="1" latinLnBrk="0" hangingPunct="1">
                        <a:defRPr sz="1800" b="1" kern="1200">
                          <a:solidFill>
                            <a:schemeClr val="bg1"/>
                          </a:solidFill>
                          <a:latin typeface="Arial" panose="020B0604020202020204"/>
                        </a:defRPr>
                      </a:lvl5pPr>
                      <a:lvl6pPr marL="2286000" algn="l" defTabSz="457200" rtl="0" eaLnBrk="1" latinLnBrk="0" hangingPunct="1">
                        <a:defRPr sz="1800" b="1" kern="1200">
                          <a:solidFill>
                            <a:schemeClr val="bg1"/>
                          </a:solidFill>
                          <a:latin typeface="Arial" panose="020B0604020202020204"/>
                        </a:defRPr>
                      </a:lvl6pPr>
                      <a:lvl7pPr marL="2743200" algn="l" defTabSz="457200" rtl="0" eaLnBrk="1" latinLnBrk="0" hangingPunct="1">
                        <a:defRPr sz="1800" b="1" kern="1200">
                          <a:solidFill>
                            <a:schemeClr val="bg1"/>
                          </a:solidFill>
                          <a:latin typeface="Arial" panose="020B0604020202020204"/>
                        </a:defRPr>
                      </a:lvl7pPr>
                      <a:lvl8pPr marL="3200400" algn="l" defTabSz="457200" rtl="0" eaLnBrk="1" latinLnBrk="0" hangingPunct="1">
                        <a:defRPr sz="1800" b="1" kern="1200">
                          <a:solidFill>
                            <a:schemeClr val="bg1"/>
                          </a:solidFill>
                          <a:latin typeface="Arial" panose="020B0604020202020204"/>
                        </a:defRPr>
                      </a:lvl8pPr>
                      <a:lvl9pPr marL="3657600" algn="l" defTabSz="457200" rtl="0" eaLnBrk="1" latinLnBrk="0" hangingPunct="1">
                        <a:defRPr sz="1800" b="1" kern="1200">
                          <a:solidFill>
                            <a:schemeClr val="bg1"/>
                          </a:solidFill>
                          <a:latin typeface="Arial" panose="020B0604020202020204"/>
                        </a:defRPr>
                      </a:lvl9pPr>
                    </a:lstStyle>
                    <a:p>
                      <a:pPr algn="ctr"/>
                      <a:r>
                        <a:rPr lang="en-US" sz="1800" b="1" dirty="0"/>
                        <a:t>Project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753995290"/>
                  </a:ext>
                </a:extLst>
              </a:tr>
              <a:tr h="29422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Biotechnology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144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Cost Analysis, Literature Search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00144D">
                          <a:shade val="95000"/>
                          <a:satMod val="105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0416777"/>
                  </a:ext>
                </a:extLst>
              </a:tr>
              <a:tr h="29422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Biotechnology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round/>
                      <a:headEnd type="none" w="med" len="med"/>
                      <a:tailEnd type="none" w="med" len="med"/>
                    </a:lnT>
                    <a:lnB w="9525" cap="flat" cmpd="sng" algn="ctr">
                      <a:solidFill>
                        <a:srgbClr val="00144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Product Development, Literature Search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round/>
                      <a:headEnd type="none" w="med" len="med"/>
                      <a:tailEnd type="none" w="med" len="med"/>
                    </a:lnT>
                    <a:lnB w="9525" cap="flat" cmpd="sng" algn="ctr">
                      <a:solidFill>
                        <a:srgbClr val="00144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6563744"/>
                  </a:ext>
                </a:extLst>
              </a:tr>
              <a:tr h="29422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Biotechnology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round/>
                      <a:headEnd type="none" w="med" len="med"/>
                      <a:tailEnd type="none" w="med" len="med"/>
                    </a:lnT>
                    <a:lnB w="9525" cap="flat" cmpd="sng" algn="ctr">
                      <a:solidFill>
                        <a:srgbClr val="00144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Business Plan, Strategic Planning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lnT>
                    <a:lnB w="9525" cap="flat" cmpd="sng" algn="ctr">
                      <a:solidFill>
                        <a:srgbClr val="00144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0124546"/>
                  </a:ext>
                </a:extLst>
              </a:tr>
              <a:tr h="29422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Immunotherapy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round/>
                      <a:headEnd type="none" w="med" len="med"/>
                      <a:tailEnd type="none" w="med" len="med"/>
                    </a:lnT>
                    <a:lnB w="9525" cap="flat" cmpd="sng" algn="ctr">
                      <a:solidFill>
                        <a:srgbClr val="00144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Start-up formation, Market Analysis, Financial Forecasting (NPVs, DCFs)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round/>
                      <a:headEnd type="none" w="med" len="med"/>
                      <a:tailEnd type="none" w="med" len="med"/>
                    </a:lnT>
                    <a:lnB w="9525" cap="flat" cmpd="sng" algn="ctr">
                      <a:solidFill>
                        <a:srgbClr val="00144D">
                          <a:shade val="95000"/>
                          <a:satMod val="105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2277532"/>
                  </a:ext>
                </a:extLst>
              </a:tr>
              <a:tr h="29422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Software Management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round/>
                      <a:headEnd type="none" w="med" len="med"/>
                      <a:tailEnd type="none" w="med" len="med"/>
                    </a:lnT>
                    <a:lnB w="9525" cap="flat" cmpd="sng" algn="ctr">
                      <a:solidFill>
                        <a:srgbClr val="00144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Market Analysis, R&amp;D Analysis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lnT>
                    <a:lnB w="9525" cap="flat" cmpd="sng" algn="ctr">
                      <a:solidFill>
                        <a:srgbClr val="00144D">
                          <a:shade val="95000"/>
                          <a:satMod val="105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1089010"/>
                  </a:ext>
                </a:extLst>
              </a:tr>
              <a:tr h="29422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Non-Profit Bio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round/>
                      <a:headEnd type="none" w="med" len="med"/>
                      <a:tailEnd type="none" w="med" len="med"/>
                    </a:lnT>
                    <a:lnB w="9525" cap="flat" cmpd="sng" algn="ctr">
                      <a:solidFill>
                        <a:srgbClr val="00144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Market Analysis, Primary Research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lnT>
                    <a:lnB w="9525" cap="flat" cmpd="sng" algn="ctr">
                      <a:solidFill>
                        <a:srgbClr val="00144D">
                          <a:shade val="95000"/>
                          <a:satMod val="105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8958446"/>
                  </a:ext>
                </a:extLst>
              </a:tr>
              <a:tr h="29422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Software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round/>
                      <a:headEnd type="none" w="med" len="med"/>
                      <a:tailEnd type="none" w="med" len="med"/>
                    </a:lnT>
                    <a:lnB w="9525" cap="flat" cmpd="sng" algn="ctr">
                      <a:solidFill>
                        <a:srgbClr val="00144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Market Research, Sales Strategy, Product Develop.</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lnT>
                    <a:lnB w="9525" cap="flat" cmpd="sng" algn="ctr">
                      <a:solidFill>
                        <a:srgbClr val="00144D">
                          <a:shade val="95000"/>
                          <a:satMod val="105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6421902"/>
                  </a:ext>
                </a:extLst>
              </a:tr>
              <a:tr h="29422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Medical Device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round/>
                      <a:headEnd type="none" w="med" len="med"/>
                      <a:tailEnd type="none" w="med" len="med"/>
                    </a:lnT>
                    <a:lnB w="9525" cap="flat" cmpd="sng" algn="ctr">
                      <a:solidFill>
                        <a:srgbClr val="00144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Market/Competitor Analysis, Finance Strategies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lnT>
                    <a:lnB w="9525" cap="flat" cmpd="sng" algn="ctr">
                      <a:solidFill>
                        <a:srgbClr val="00144D">
                          <a:shade val="95000"/>
                          <a:satMod val="105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3032336"/>
                  </a:ext>
                </a:extLst>
              </a:tr>
              <a:tr h="29422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Core Facility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round/>
                      <a:headEnd type="none" w="med" len="med"/>
                      <a:tailEnd type="none" w="med" len="med"/>
                    </a:lnT>
                    <a:lnB w="9525" cap="flat" cmpd="sng" algn="ctr">
                      <a:solidFill>
                        <a:srgbClr val="00144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Market Analysis, Finance Strategy, Strat Planning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lnT>
                    <a:lnB w="9525" cap="flat" cmpd="sng" algn="ctr">
                      <a:solidFill>
                        <a:srgbClr val="00144D">
                          <a:shade val="95000"/>
                          <a:satMod val="105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285686"/>
                  </a:ext>
                </a:extLst>
              </a:tr>
              <a:tr h="29422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Non-Profit Med. Device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round/>
                      <a:headEnd type="none" w="med" len="med"/>
                      <a:tailEnd type="none" w="med" len="med"/>
                    </a:lnT>
                    <a:lnB w="9525" cap="flat" cmpd="sng" algn="ctr">
                      <a:solidFill>
                        <a:srgbClr val="00144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Market Analysis, Strategic Planning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lnT>
                    <a:lnB w="9525" cap="flat" cmpd="sng" algn="ctr">
                      <a:solidFill>
                        <a:srgbClr val="00144D">
                          <a:shade val="95000"/>
                          <a:satMod val="105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5535764"/>
                  </a:ext>
                </a:extLst>
              </a:tr>
              <a:tr h="29422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Pharmaceuticals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round/>
                      <a:headEnd type="none" w="med" len="med"/>
                      <a:tailEnd type="none" w="med" len="med"/>
                    </a:lnT>
                    <a:lnB w="9525" cap="flat" cmpd="sng" algn="ctr">
                      <a:solidFill>
                        <a:srgbClr val="00144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Primary Research, Strategic Planning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lnT>
                    <a:lnB w="9525" cap="flat" cmpd="sng" algn="ctr">
                      <a:solidFill>
                        <a:srgbClr val="00144D">
                          <a:shade val="95000"/>
                          <a:satMod val="105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4182546"/>
                  </a:ext>
                </a:extLst>
              </a:tr>
              <a:tr h="29422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Pharmaceuticals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round/>
                      <a:headEnd type="none" w="med" len="med"/>
                      <a:tailEnd type="none" w="med" len="med"/>
                    </a:lnT>
                    <a:lnB w="9525" cap="flat" cmpd="sng" algn="ctr">
                      <a:solidFill>
                        <a:srgbClr val="00144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Patient Solutions Strategy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lnT>
                    <a:lnB w="9525" cap="flat" cmpd="sng" algn="ctr">
                      <a:solidFill>
                        <a:srgbClr val="00144D">
                          <a:shade val="95000"/>
                          <a:satMod val="105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4928027"/>
                  </a:ext>
                </a:extLst>
              </a:tr>
              <a:tr h="294229">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Medical Device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round/>
                      <a:headEnd type="none" w="med" len="med"/>
                      <a:tailEnd type="none" w="med" len="med"/>
                    </a:lnT>
                    <a:lnB w="9525" cap="flat" cmpd="sng" algn="ctr">
                      <a:solidFill>
                        <a:srgbClr val="00144D">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algn="ctr"/>
                      <a:r>
                        <a:rPr lang="en-US" sz="1400" dirty="0"/>
                        <a:t>Product Development, FDA regulations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9525" cap="flat" cmpd="sng" algn="ctr">
                      <a:solidFill>
                        <a:srgbClr val="00144D">
                          <a:shade val="95000"/>
                          <a:satMod val="105000"/>
                        </a:srgbClr>
                      </a:solidFill>
                      <a:prstDash val="solid"/>
                    </a:lnT>
                    <a:lnB w="9525" cap="flat" cmpd="sng" algn="ctr">
                      <a:solidFill>
                        <a:srgbClr val="00144D">
                          <a:shade val="95000"/>
                          <a:satMod val="105000"/>
                        </a:srgbClr>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8550116"/>
                  </a:ext>
                </a:extLst>
              </a:tr>
            </a:tbl>
          </a:graphicData>
        </a:graphic>
      </p:graphicFrame>
      <p:sp>
        <p:nvSpPr>
          <p:cNvPr id="28" name="Slide Number Placeholder 15">
            <a:extLst>
              <a:ext uri="{FF2B5EF4-FFF2-40B4-BE49-F238E27FC236}">
                <a16:creationId xmlns:a16="http://schemas.microsoft.com/office/drawing/2014/main" id="{490A0747-9419-41F6-8E80-940D424850D5}"/>
              </a:ext>
            </a:extLst>
          </p:cNvPr>
          <p:cNvSpPr>
            <a:spLocks noGrp="1"/>
          </p:cNvSpPr>
          <p:nvPr>
            <p:ph type="sldNum" sz="quarter" idx="12"/>
          </p:nvPr>
        </p:nvSpPr>
        <p:spPr>
          <a:xfrm>
            <a:off x="4673600" y="6356351"/>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90C50F-38B1-4577-B92F-5D93F39DA521}" type="slidenum">
              <a:rPr kumimoji="0" lang="en-US" sz="1400" b="1" i="0" u="none" strike="noStrike" kern="1200" cap="none" spc="0" normalizeH="0" baseline="0" noProof="0" smtClean="0">
                <a:ln>
                  <a:noFill/>
                </a:ln>
                <a:solidFill>
                  <a:srgbClr val="000000">
                    <a:tint val="75000"/>
                  </a:srgbClr>
                </a:solidFill>
                <a:effectLst/>
                <a:uLnTx/>
                <a:uFillTx/>
                <a:latin typeface="+mj-lt"/>
                <a:cs typeface="Sabon Next LT" panose="02000500000000000000" pitchFamily="2"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srgbClr val="000000">
                  <a:tint val="75000"/>
                </a:srgbClr>
              </a:solidFill>
              <a:effectLst/>
              <a:uLnTx/>
              <a:uFillTx/>
              <a:latin typeface="+mj-lt"/>
              <a:cs typeface="Sabon Next LT" panose="02000500000000000000" pitchFamily="2" charset="0"/>
            </a:endParaRPr>
          </a:p>
        </p:txBody>
      </p:sp>
      <p:sp>
        <p:nvSpPr>
          <p:cNvPr id="3" name="TextBox 2">
            <a:extLst>
              <a:ext uri="{FF2B5EF4-FFF2-40B4-BE49-F238E27FC236}">
                <a16:creationId xmlns:a16="http://schemas.microsoft.com/office/drawing/2014/main" id="{C7C78DDE-6398-4DC0-869E-03715C8841B5}"/>
              </a:ext>
            </a:extLst>
          </p:cNvPr>
          <p:cNvSpPr txBox="1"/>
          <p:nvPr/>
        </p:nvSpPr>
        <p:spPr>
          <a:xfrm>
            <a:off x="685800" y="5510101"/>
            <a:ext cx="108996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*Note: This table is not an exhaustive list. PBG staffs 40+ projects for 300+ team members, project managers, project directors, and project advisors. Each engagement typically lasts 8-12 weeks and staffs 5-8 total members.</a:t>
            </a:r>
          </a:p>
        </p:txBody>
      </p:sp>
      <p:sp>
        <p:nvSpPr>
          <p:cNvPr id="6" name="TextBox 5">
            <a:extLst>
              <a:ext uri="{FF2B5EF4-FFF2-40B4-BE49-F238E27FC236}">
                <a16:creationId xmlns:a16="http://schemas.microsoft.com/office/drawing/2014/main" id="{D31E0E0C-A283-401A-A782-88EEF9CDC1B5}"/>
              </a:ext>
            </a:extLst>
          </p:cNvPr>
          <p:cNvSpPr txBox="1"/>
          <p:nvPr/>
        </p:nvSpPr>
        <p:spPr>
          <a:xfrm>
            <a:off x="4686300" y="-533400"/>
            <a:ext cx="2819400" cy="369332"/>
          </a:xfrm>
          <a:prstGeom prst="rect">
            <a:avLst/>
          </a:prstGeom>
          <a:solidFill>
            <a:srgbClr val="DF522F"/>
          </a:solidFill>
        </p:spPr>
        <p:txBody>
          <a:bodyPr wrap="square" rtlCol="0">
            <a:spAutoFit/>
          </a:bodyPr>
          <a:lstStyle/>
          <a:p>
            <a:pPr algn="ctr"/>
            <a:r>
              <a:rPr lang="en-US" dirty="0">
                <a:solidFill>
                  <a:schemeClr val="bg1"/>
                </a:solidFill>
              </a:rPr>
              <a:t>Dan</a:t>
            </a:r>
          </a:p>
        </p:txBody>
      </p:sp>
    </p:spTree>
    <p:extLst>
      <p:ext uri="{BB962C8B-B14F-4D97-AF65-F5344CB8AC3E}">
        <p14:creationId xmlns:p14="http://schemas.microsoft.com/office/powerpoint/2010/main" val="1715452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95CC-B6A1-4C9A-AB13-F5ADCA923605}"/>
              </a:ext>
            </a:extLst>
          </p:cNvPr>
          <p:cNvSpPr>
            <a:spLocks noGrp="1"/>
          </p:cNvSpPr>
          <p:nvPr>
            <p:ph type="title"/>
          </p:nvPr>
        </p:nvSpPr>
        <p:spPr>
          <a:xfrm>
            <a:off x="609600" y="274638"/>
            <a:ext cx="10972800" cy="944562"/>
          </a:xfrm>
        </p:spPr>
        <p:txBody>
          <a:bodyPr/>
          <a:lstStyle/>
          <a:p>
            <a:r>
              <a:rPr lang="en-US" b="1" dirty="0">
                <a:solidFill>
                  <a:schemeClr val="accent1">
                    <a:lumMod val="50000"/>
                  </a:schemeClr>
                </a:solidFill>
              </a:rPr>
              <a:t>Healthcare Case Competition</a:t>
            </a:r>
          </a:p>
        </p:txBody>
      </p:sp>
      <p:sp>
        <p:nvSpPr>
          <p:cNvPr id="3" name="Content Placeholder 2">
            <a:extLst>
              <a:ext uri="{FF2B5EF4-FFF2-40B4-BE49-F238E27FC236}">
                <a16:creationId xmlns:a16="http://schemas.microsoft.com/office/drawing/2014/main" id="{CE5AA91B-006C-4531-B1CF-DFC961DCBEC8}"/>
              </a:ext>
            </a:extLst>
          </p:cNvPr>
          <p:cNvSpPr>
            <a:spLocks noGrp="1"/>
          </p:cNvSpPr>
          <p:nvPr>
            <p:ph idx="1"/>
          </p:nvPr>
        </p:nvSpPr>
        <p:spPr>
          <a:xfrm>
            <a:off x="6248400" y="1268204"/>
            <a:ext cx="5867400" cy="4980195"/>
          </a:xfrm>
        </p:spPr>
        <p:txBody>
          <a:bodyPr>
            <a:normAutofit lnSpcReduction="10000"/>
          </a:bodyPr>
          <a:lstStyle/>
          <a:p>
            <a:pPr marL="0" indent="0" algn="ctr">
              <a:buNone/>
            </a:pPr>
            <a:r>
              <a:rPr lang="en-US" sz="1800" b="1" dirty="0"/>
              <a:t>Penn-Stanford Healthcare Case Competition (2021)</a:t>
            </a:r>
          </a:p>
          <a:p>
            <a:pPr marL="0" indent="0" algn="ctr">
              <a:buNone/>
            </a:pPr>
            <a:endParaRPr lang="en-US" sz="1800" b="1" dirty="0"/>
          </a:p>
          <a:p>
            <a:pPr marL="0" indent="0">
              <a:buNone/>
            </a:pPr>
            <a:r>
              <a:rPr lang="en-US" sz="1800" dirty="0"/>
              <a:t>Collaboration with Stanford University to host a first-of-its-kind intercollegiate healthcare case competition</a:t>
            </a:r>
          </a:p>
          <a:p>
            <a:pPr marL="0" indent="0">
              <a:buNone/>
            </a:pPr>
            <a:endParaRPr lang="en-US" sz="1800" dirty="0"/>
          </a:p>
          <a:p>
            <a:pPr marL="0" indent="0">
              <a:buNone/>
            </a:pPr>
            <a:r>
              <a:rPr lang="en-US" sz="1800" b="1" dirty="0"/>
              <a:t>1</a:t>
            </a:r>
            <a:r>
              <a:rPr lang="en-US" sz="1800" b="1" baseline="30000" dirty="0"/>
              <a:t>st</a:t>
            </a:r>
            <a:r>
              <a:rPr lang="en-US" sz="1800" b="1" dirty="0"/>
              <a:t> place</a:t>
            </a:r>
            <a:r>
              <a:rPr lang="en-US" sz="1800" dirty="0"/>
              <a:t>: $6000</a:t>
            </a:r>
            <a:endParaRPr lang="en-US" sz="1800" i="1" dirty="0"/>
          </a:p>
          <a:p>
            <a:pPr marL="0" indent="0">
              <a:buNone/>
            </a:pPr>
            <a:r>
              <a:rPr lang="en-US" sz="1800" b="1" dirty="0"/>
              <a:t>2</a:t>
            </a:r>
            <a:r>
              <a:rPr lang="en-US" sz="1800" b="1" baseline="30000" dirty="0"/>
              <a:t>nd</a:t>
            </a:r>
            <a:r>
              <a:rPr lang="en-US" sz="1800" b="1" dirty="0"/>
              <a:t> place</a:t>
            </a:r>
            <a:r>
              <a:rPr lang="en-US" sz="1800" dirty="0"/>
              <a:t>: $3000</a:t>
            </a:r>
          </a:p>
          <a:p>
            <a:pPr marL="0" indent="0">
              <a:buNone/>
            </a:pPr>
            <a:r>
              <a:rPr lang="en-US" sz="1800" b="1" dirty="0"/>
              <a:t>3</a:t>
            </a:r>
            <a:r>
              <a:rPr lang="en-US" sz="1800" b="1" baseline="30000" dirty="0"/>
              <a:t>rd</a:t>
            </a:r>
            <a:r>
              <a:rPr lang="en-US" sz="1800" b="1" dirty="0"/>
              <a:t> place</a:t>
            </a:r>
            <a:r>
              <a:rPr lang="en-US" sz="1800" dirty="0"/>
              <a:t>: $1500</a:t>
            </a:r>
          </a:p>
          <a:p>
            <a:pPr marL="0" indent="0">
              <a:buNone/>
            </a:pPr>
            <a:endParaRPr lang="en-US" sz="1800" dirty="0"/>
          </a:p>
          <a:p>
            <a:pPr marL="0" indent="0">
              <a:buNone/>
            </a:pPr>
            <a:r>
              <a:rPr lang="en-US" sz="1800" dirty="0"/>
              <a:t>Expecting more than 50 team applications</a:t>
            </a:r>
          </a:p>
          <a:p>
            <a:pPr marL="0" indent="0">
              <a:buNone/>
            </a:pPr>
            <a:endParaRPr lang="en-US" sz="1800" dirty="0"/>
          </a:p>
          <a:p>
            <a:pPr marL="0" indent="0">
              <a:buNone/>
            </a:pPr>
            <a:r>
              <a:rPr lang="en-US" sz="1800" dirty="0"/>
              <a:t>Tentative date: </a:t>
            </a:r>
            <a:r>
              <a:rPr lang="en-US" sz="1800" b="1" u="sng" dirty="0"/>
              <a:t>November 13, 2021</a:t>
            </a:r>
          </a:p>
          <a:p>
            <a:r>
              <a:rPr lang="en-US" sz="1800" i="1" dirty="0">
                <a:solidFill>
                  <a:schemeClr val="accent2">
                    <a:lumMod val="60000"/>
                    <a:lumOff val="40000"/>
                  </a:schemeClr>
                </a:solidFill>
              </a:rPr>
              <a:t>Applications will open early October</a:t>
            </a:r>
            <a:r>
              <a:rPr lang="en-US" sz="1800" dirty="0">
                <a:solidFill>
                  <a:schemeClr val="accent2">
                    <a:lumMod val="60000"/>
                    <a:lumOff val="40000"/>
                  </a:schemeClr>
                </a:solidFill>
              </a:rPr>
              <a:t>	</a:t>
            </a:r>
          </a:p>
          <a:p>
            <a:pPr marL="0" indent="0">
              <a:buNone/>
            </a:pPr>
            <a:endParaRPr lang="en-US" sz="1800" dirty="0"/>
          </a:p>
          <a:p>
            <a:pPr marL="0" indent="0">
              <a:buNone/>
            </a:pPr>
            <a:r>
              <a:rPr lang="en-US" sz="1800" u="sng" dirty="0"/>
              <a:t>Sponsors</a:t>
            </a:r>
            <a:r>
              <a:rPr lang="en-US" sz="1800" dirty="0"/>
              <a:t>: McKinsey, Herspiegel, Axiom, ZS</a:t>
            </a:r>
          </a:p>
          <a:p>
            <a:pPr marL="0" indent="0">
              <a:buNone/>
            </a:pPr>
            <a:r>
              <a:rPr lang="en-US" sz="1800" u="sng" dirty="0"/>
              <a:t>Judges</a:t>
            </a:r>
            <a:r>
              <a:rPr lang="en-US" sz="1800" dirty="0"/>
              <a:t>: Venture Capital, Consulting, Big Pharma</a:t>
            </a:r>
            <a:endParaRPr lang="en-US" sz="1600" u="sng" dirty="0"/>
          </a:p>
        </p:txBody>
      </p:sp>
      <p:sp>
        <p:nvSpPr>
          <p:cNvPr id="4" name="Slide Number Placeholder 3">
            <a:extLst>
              <a:ext uri="{FF2B5EF4-FFF2-40B4-BE49-F238E27FC236}">
                <a16:creationId xmlns:a16="http://schemas.microsoft.com/office/drawing/2014/main" id="{188E1619-B672-471F-A3A9-4A09DE57A5EB}"/>
              </a:ext>
            </a:extLst>
          </p:cNvPr>
          <p:cNvSpPr>
            <a:spLocks noGrp="1"/>
          </p:cNvSpPr>
          <p:nvPr>
            <p:ph type="sldNum" sz="quarter" idx="12"/>
          </p:nvPr>
        </p:nvSpPr>
        <p:spPr>
          <a:xfrm>
            <a:off x="4673600" y="6356351"/>
            <a:ext cx="2844800" cy="365125"/>
          </a:xfrm>
        </p:spPr>
        <p:txBody>
          <a:bodyPr/>
          <a:lstStyle/>
          <a:p>
            <a:fld id="{7E90C50F-38B1-4577-B92F-5D93F39DA521}" type="slidenum">
              <a:rPr lang="en-US" smtClean="0"/>
              <a:t>14</a:t>
            </a:fld>
            <a:endParaRPr lang="en-US" dirty="0"/>
          </a:p>
        </p:txBody>
      </p:sp>
      <p:sp>
        <p:nvSpPr>
          <p:cNvPr id="5" name="Content Placeholder 2">
            <a:extLst>
              <a:ext uri="{FF2B5EF4-FFF2-40B4-BE49-F238E27FC236}">
                <a16:creationId xmlns:a16="http://schemas.microsoft.com/office/drawing/2014/main" id="{4A9D6DAB-7AE4-4347-8CBF-9C82A71160EE}"/>
              </a:ext>
            </a:extLst>
          </p:cNvPr>
          <p:cNvSpPr txBox="1">
            <a:spLocks/>
          </p:cNvSpPr>
          <p:nvPr/>
        </p:nvSpPr>
        <p:spPr>
          <a:xfrm>
            <a:off x="762000" y="1231232"/>
            <a:ext cx="54864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a:t>Penn Healthcare Case Competition (2020)</a:t>
            </a:r>
          </a:p>
          <a:p>
            <a:pPr marL="0" indent="0" algn="ctr">
              <a:buNone/>
            </a:pPr>
            <a:endParaRPr lang="en-US" sz="1800" b="1" dirty="0"/>
          </a:p>
          <a:p>
            <a:pPr marL="0" indent="0">
              <a:buNone/>
            </a:pPr>
            <a:endParaRPr lang="en-US" sz="1800" dirty="0"/>
          </a:p>
          <a:p>
            <a:pPr marL="0" indent="0">
              <a:buNone/>
            </a:pPr>
            <a:endParaRPr lang="en-US" sz="1800" dirty="0"/>
          </a:p>
        </p:txBody>
      </p:sp>
      <p:pic>
        <p:nvPicPr>
          <p:cNvPr id="7" name="Picture 6" descr="Diagram&#10;&#10;Description automatically generated">
            <a:extLst>
              <a:ext uri="{FF2B5EF4-FFF2-40B4-BE49-F238E27FC236}">
                <a16:creationId xmlns:a16="http://schemas.microsoft.com/office/drawing/2014/main" id="{E81F0FC5-E86F-47B3-8476-C6E789D52466}"/>
              </a:ext>
            </a:extLst>
          </p:cNvPr>
          <p:cNvPicPr>
            <a:picLocks noChangeAspect="1"/>
          </p:cNvPicPr>
          <p:nvPr/>
        </p:nvPicPr>
        <p:blipFill>
          <a:blip r:embed="rId2"/>
          <a:stretch>
            <a:fillRect/>
          </a:stretch>
        </p:blipFill>
        <p:spPr>
          <a:xfrm>
            <a:off x="1905000" y="1660524"/>
            <a:ext cx="3202733" cy="4359276"/>
          </a:xfrm>
          <a:prstGeom prst="rect">
            <a:avLst/>
          </a:prstGeom>
        </p:spPr>
      </p:pic>
      <p:sp>
        <p:nvSpPr>
          <p:cNvPr id="8" name="TextBox 7">
            <a:extLst>
              <a:ext uri="{FF2B5EF4-FFF2-40B4-BE49-F238E27FC236}">
                <a16:creationId xmlns:a16="http://schemas.microsoft.com/office/drawing/2014/main" id="{2AEF7F18-47BF-4573-AB03-C2DD6B6A812A}"/>
              </a:ext>
            </a:extLst>
          </p:cNvPr>
          <p:cNvSpPr txBox="1"/>
          <p:nvPr/>
        </p:nvSpPr>
        <p:spPr>
          <a:xfrm>
            <a:off x="4686300" y="-533400"/>
            <a:ext cx="2819400" cy="369332"/>
          </a:xfrm>
          <a:prstGeom prst="rect">
            <a:avLst/>
          </a:prstGeom>
          <a:solidFill>
            <a:schemeClr val="accent2"/>
          </a:solidFill>
        </p:spPr>
        <p:txBody>
          <a:bodyPr wrap="square" rtlCol="0">
            <a:spAutoFit/>
          </a:bodyPr>
          <a:lstStyle/>
          <a:p>
            <a:pPr algn="ctr"/>
            <a:r>
              <a:rPr lang="en-US" dirty="0">
                <a:solidFill>
                  <a:schemeClr val="bg1"/>
                </a:solidFill>
              </a:rPr>
              <a:t>Adrienne</a:t>
            </a:r>
          </a:p>
        </p:txBody>
      </p:sp>
    </p:spTree>
    <p:extLst>
      <p:ext uri="{BB962C8B-B14F-4D97-AF65-F5344CB8AC3E}">
        <p14:creationId xmlns:p14="http://schemas.microsoft.com/office/powerpoint/2010/main" val="1337158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0483-E813-429B-86B9-E745803695C0}"/>
              </a:ext>
            </a:extLst>
          </p:cNvPr>
          <p:cNvSpPr>
            <a:spLocks noGrp="1"/>
          </p:cNvSpPr>
          <p:nvPr>
            <p:ph type="title"/>
          </p:nvPr>
        </p:nvSpPr>
        <p:spPr>
          <a:xfrm>
            <a:off x="609601" y="406707"/>
            <a:ext cx="10485337" cy="622084"/>
          </a:xfrm>
        </p:spPr>
        <p:txBody>
          <a:bodyPr>
            <a:noAutofit/>
          </a:bodyPr>
          <a:lstStyle/>
          <a:p>
            <a:r>
              <a:rPr lang="en-US" sz="2400" b="1" dirty="0">
                <a:solidFill>
                  <a:schemeClr val="accent1">
                    <a:lumMod val="50000"/>
                  </a:schemeClr>
                </a:solidFill>
              </a:rPr>
              <a:t>Example Case (mini-MBA) – Good Stent Company Acquisition</a:t>
            </a:r>
          </a:p>
        </p:txBody>
      </p:sp>
      <p:sp>
        <p:nvSpPr>
          <p:cNvPr id="4" name="Slide Number Placeholder 3">
            <a:extLst>
              <a:ext uri="{FF2B5EF4-FFF2-40B4-BE49-F238E27FC236}">
                <a16:creationId xmlns:a16="http://schemas.microsoft.com/office/drawing/2014/main" id="{EAF0C38F-074C-481A-9FC4-51EC834293A2}"/>
              </a:ext>
            </a:extLst>
          </p:cNvPr>
          <p:cNvSpPr>
            <a:spLocks noGrp="1"/>
          </p:cNvSpPr>
          <p:nvPr>
            <p:ph type="sldNum" sz="quarter" idx="12"/>
          </p:nvPr>
        </p:nvSpPr>
        <p:spPr>
          <a:xfrm>
            <a:off x="4673600" y="6356351"/>
            <a:ext cx="2844800" cy="365125"/>
          </a:xfrm>
        </p:spPr>
        <p:txBody>
          <a:bodyPr/>
          <a:lstStyle/>
          <a:p>
            <a:fld id="{7E90C50F-38B1-4577-B92F-5D93F39DA521}" type="slidenum">
              <a:rPr lang="en-US" smtClean="0"/>
              <a:t>15</a:t>
            </a:fld>
            <a:endParaRPr lang="en-US" dirty="0"/>
          </a:p>
        </p:txBody>
      </p:sp>
      <p:cxnSp>
        <p:nvCxnSpPr>
          <p:cNvPr id="10" name="Straight Connector 9">
            <a:extLst>
              <a:ext uri="{FF2B5EF4-FFF2-40B4-BE49-F238E27FC236}">
                <a16:creationId xmlns:a16="http://schemas.microsoft.com/office/drawing/2014/main" id="{37F3B1D5-5CAE-44F5-BA0C-E97F1EFB3440}"/>
              </a:ext>
            </a:extLst>
          </p:cNvPr>
          <p:cNvCxnSpPr>
            <a:cxnSpLocks/>
          </p:cNvCxnSpPr>
          <p:nvPr/>
        </p:nvCxnSpPr>
        <p:spPr>
          <a:xfrm>
            <a:off x="6087979" y="1143000"/>
            <a:ext cx="0" cy="4779318"/>
          </a:xfrm>
          <a:prstGeom prst="line">
            <a:avLst/>
          </a:prstGeom>
          <a:ln w="9525">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3A91CF7C-3675-AB4A-9A1C-25A89E13784F}"/>
              </a:ext>
            </a:extLst>
          </p:cNvPr>
          <p:cNvSpPr txBox="1"/>
          <p:nvPr/>
        </p:nvSpPr>
        <p:spPr>
          <a:xfrm>
            <a:off x="106898" y="1371085"/>
            <a:ext cx="5410200" cy="369332"/>
          </a:xfrm>
          <a:prstGeom prst="rect">
            <a:avLst/>
          </a:prstGeom>
          <a:noFill/>
        </p:spPr>
        <p:txBody>
          <a:bodyPr wrap="square" rtlCol="0">
            <a:spAutoFit/>
          </a:bodyPr>
          <a:lstStyle/>
          <a:p>
            <a:r>
              <a:rPr lang="en-US" b="1" u="sng" dirty="0">
                <a:solidFill>
                  <a:srgbClr val="1F3A73"/>
                </a:solidFill>
              </a:rPr>
              <a:t>GSC:</a:t>
            </a:r>
            <a:r>
              <a:rPr lang="en-US" dirty="0">
                <a:solidFill>
                  <a:srgbClr val="1F3A73"/>
                </a:solidFill>
              </a:rPr>
              <a:t> </a:t>
            </a:r>
            <a:r>
              <a:rPr lang="en-US" dirty="0"/>
              <a:t>Medical device company</a:t>
            </a:r>
          </a:p>
        </p:txBody>
      </p:sp>
      <p:sp>
        <p:nvSpPr>
          <p:cNvPr id="9" name="TextBox 8">
            <a:extLst>
              <a:ext uri="{FF2B5EF4-FFF2-40B4-BE49-F238E27FC236}">
                <a16:creationId xmlns:a16="http://schemas.microsoft.com/office/drawing/2014/main" id="{4285A4BF-C02D-1544-A8C4-1DD033DB9B6D}"/>
              </a:ext>
            </a:extLst>
          </p:cNvPr>
          <p:cNvSpPr txBox="1"/>
          <p:nvPr/>
        </p:nvSpPr>
        <p:spPr>
          <a:xfrm>
            <a:off x="106898" y="1836599"/>
            <a:ext cx="5410200" cy="646331"/>
          </a:xfrm>
          <a:prstGeom prst="rect">
            <a:avLst/>
          </a:prstGeom>
          <a:noFill/>
        </p:spPr>
        <p:txBody>
          <a:bodyPr wrap="square" rtlCol="0">
            <a:spAutoFit/>
          </a:bodyPr>
          <a:lstStyle/>
          <a:p>
            <a:r>
              <a:rPr lang="en-US" b="1" u="sng" dirty="0">
                <a:solidFill>
                  <a:srgbClr val="A92119"/>
                </a:solidFill>
              </a:rPr>
              <a:t>Technology:</a:t>
            </a:r>
            <a:r>
              <a:rPr lang="en-US" dirty="0">
                <a:solidFill>
                  <a:srgbClr val="A92119"/>
                </a:solidFill>
              </a:rPr>
              <a:t> </a:t>
            </a:r>
            <a:r>
              <a:rPr lang="en-US" dirty="0"/>
              <a:t>New generation of stent that can accommodate gene therapy vectors</a:t>
            </a:r>
          </a:p>
        </p:txBody>
      </p:sp>
      <p:sp>
        <p:nvSpPr>
          <p:cNvPr id="11" name="TextBox 10">
            <a:extLst>
              <a:ext uri="{FF2B5EF4-FFF2-40B4-BE49-F238E27FC236}">
                <a16:creationId xmlns:a16="http://schemas.microsoft.com/office/drawing/2014/main" id="{C67BBA25-EB08-1244-9ED3-BED82D22614D}"/>
              </a:ext>
            </a:extLst>
          </p:cNvPr>
          <p:cNvSpPr txBox="1"/>
          <p:nvPr/>
        </p:nvSpPr>
        <p:spPr>
          <a:xfrm>
            <a:off x="58221" y="2527172"/>
            <a:ext cx="5410200" cy="646331"/>
          </a:xfrm>
          <a:prstGeom prst="rect">
            <a:avLst/>
          </a:prstGeom>
          <a:noFill/>
        </p:spPr>
        <p:txBody>
          <a:bodyPr wrap="square" rtlCol="0">
            <a:spAutoFit/>
          </a:bodyPr>
          <a:lstStyle/>
          <a:p>
            <a:r>
              <a:rPr lang="en-US" b="1" u="sng" dirty="0">
                <a:solidFill>
                  <a:srgbClr val="1F3A73"/>
                </a:solidFill>
              </a:rPr>
              <a:t>Benefits:</a:t>
            </a:r>
            <a:r>
              <a:rPr lang="en-US" dirty="0">
                <a:solidFill>
                  <a:srgbClr val="1F3A73"/>
                </a:solidFill>
              </a:rPr>
              <a:t> </a:t>
            </a:r>
            <a:r>
              <a:rPr lang="en-US" dirty="0"/>
              <a:t>Increases stent life to 50 years and reduces bleeding risk</a:t>
            </a:r>
          </a:p>
        </p:txBody>
      </p:sp>
      <p:sp>
        <p:nvSpPr>
          <p:cNvPr id="12" name="TextBox 11">
            <a:extLst>
              <a:ext uri="{FF2B5EF4-FFF2-40B4-BE49-F238E27FC236}">
                <a16:creationId xmlns:a16="http://schemas.microsoft.com/office/drawing/2014/main" id="{F0952A3E-5D33-A14C-810E-F9A95EDBF929}"/>
              </a:ext>
            </a:extLst>
          </p:cNvPr>
          <p:cNvSpPr txBox="1"/>
          <p:nvPr/>
        </p:nvSpPr>
        <p:spPr>
          <a:xfrm>
            <a:off x="58221" y="3219223"/>
            <a:ext cx="5410200" cy="646331"/>
          </a:xfrm>
          <a:prstGeom prst="rect">
            <a:avLst/>
          </a:prstGeom>
          <a:noFill/>
        </p:spPr>
        <p:txBody>
          <a:bodyPr wrap="square" rtlCol="0">
            <a:spAutoFit/>
          </a:bodyPr>
          <a:lstStyle/>
          <a:p>
            <a:r>
              <a:rPr lang="en-US" b="1" u="sng" dirty="0">
                <a:solidFill>
                  <a:schemeClr val="accent2"/>
                </a:solidFill>
              </a:rPr>
              <a:t>Status:</a:t>
            </a:r>
            <a:r>
              <a:rPr lang="en-US" dirty="0">
                <a:solidFill>
                  <a:schemeClr val="accent2"/>
                </a:solidFill>
              </a:rPr>
              <a:t> </a:t>
            </a:r>
            <a:r>
              <a:rPr lang="en-US" dirty="0"/>
              <a:t>passed clinical trials, ready to hit market,16 years of patent life </a:t>
            </a:r>
          </a:p>
        </p:txBody>
      </p:sp>
      <p:graphicFrame>
        <p:nvGraphicFramePr>
          <p:cNvPr id="5" name="Table 4">
            <a:extLst>
              <a:ext uri="{FF2B5EF4-FFF2-40B4-BE49-F238E27FC236}">
                <a16:creationId xmlns:a16="http://schemas.microsoft.com/office/drawing/2014/main" id="{C594B4AB-ACC4-DA45-B11D-85F715353643}"/>
              </a:ext>
            </a:extLst>
          </p:cNvPr>
          <p:cNvGraphicFramePr>
            <a:graphicFrameLocks noGrp="1"/>
          </p:cNvGraphicFramePr>
          <p:nvPr>
            <p:extLst>
              <p:ext uri="{D42A27DB-BD31-4B8C-83A1-F6EECF244321}">
                <p14:modId xmlns:p14="http://schemas.microsoft.com/office/powerpoint/2010/main" val="477240841"/>
              </p:ext>
            </p:extLst>
          </p:nvPr>
        </p:nvGraphicFramePr>
        <p:xfrm>
          <a:off x="762000" y="4008865"/>
          <a:ext cx="4464050" cy="1828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43200">
                  <a:extLst>
                    <a:ext uri="{9D8B030D-6E8A-4147-A177-3AD203B41FA5}">
                      <a16:colId xmlns:a16="http://schemas.microsoft.com/office/drawing/2014/main" val="3112208954"/>
                    </a:ext>
                  </a:extLst>
                </a:gridCol>
                <a:gridCol w="1720850">
                  <a:extLst>
                    <a:ext uri="{9D8B030D-6E8A-4147-A177-3AD203B41FA5}">
                      <a16:colId xmlns:a16="http://schemas.microsoft.com/office/drawing/2014/main" val="3686687903"/>
                    </a:ext>
                  </a:extLst>
                </a:gridCol>
              </a:tblGrid>
              <a:tr h="321221">
                <a:tc>
                  <a:txBody>
                    <a:bodyPr/>
                    <a:lstStyle/>
                    <a:p>
                      <a:pPr algn="ctr"/>
                      <a:r>
                        <a:rPr lang="en-US"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lang="en-US" dirty="0"/>
                        <a:t>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760612972"/>
                  </a:ext>
                </a:extLst>
              </a:tr>
              <a:tr h="321221">
                <a:tc>
                  <a:txBody>
                    <a:bodyPr/>
                    <a:lstStyle/>
                    <a:p>
                      <a:pPr algn="ctr"/>
                      <a:r>
                        <a:rPr lang="en-US" sz="1600" dirty="0"/>
                        <a:t>Bare Stent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$200/unit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704040"/>
                  </a:ext>
                </a:extLst>
              </a:tr>
              <a:tr h="321221">
                <a:tc>
                  <a:txBody>
                    <a:bodyPr/>
                    <a:lstStyle/>
                    <a:p>
                      <a:pPr algn="ctr"/>
                      <a:r>
                        <a:rPr lang="en-US" sz="1600" dirty="0"/>
                        <a:t>Tariffs &amp; Taxes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$10/unit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2437206"/>
                  </a:ext>
                </a:extLst>
              </a:tr>
              <a:tr h="349134">
                <a:tc>
                  <a:txBody>
                    <a:bodyPr/>
                    <a:lstStyle/>
                    <a:p>
                      <a:pPr algn="ctr"/>
                      <a:r>
                        <a:rPr lang="en-US" sz="1600" dirty="0"/>
                        <a:t>Processing for gene 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$300/unit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3372473"/>
                  </a:ext>
                </a:extLst>
              </a:tr>
              <a:tr h="316821">
                <a:tc>
                  <a:txBody>
                    <a:bodyPr/>
                    <a:lstStyle/>
                    <a:p>
                      <a:pPr algn="ctr"/>
                      <a:r>
                        <a:rPr lang="en-US" sz="1600" dirty="0">
                          <a:solidFill>
                            <a:schemeClr val="bg1"/>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A73"/>
                    </a:solidFill>
                  </a:tcPr>
                </a:tc>
                <a:tc>
                  <a:txBody>
                    <a:bodyPr/>
                    <a:lstStyle/>
                    <a:p>
                      <a:pPr algn="ctr"/>
                      <a:r>
                        <a:rPr lang="en-US" dirty="0">
                          <a:solidFill>
                            <a:schemeClr val="bg1"/>
                          </a:solidFill>
                        </a:rPr>
                        <a:t>$510/unit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A73"/>
                    </a:solidFill>
                  </a:tcPr>
                </a:tc>
                <a:extLst>
                  <a:ext uri="{0D108BD9-81ED-4DB2-BD59-A6C34878D82A}">
                    <a16:rowId xmlns:a16="http://schemas.microsoft.com/office/drawing/2014/main" val="3673459269"/>
                  </a:ext>
                </a:extLst>
              </a:tr>
            </a:tbl>
          </a:graphicData>
        </a:graphic>
      </p:graphicFrame>
      <p:sp>
        <p:nvSpPr>
          <p:cNvPr id="7" name="TextBox 6">
            <a:extLst>
              <a:ext uri="{FF2B5EF4-FFF2-40B4-BE49-F238E27FC236}">
                <a16:creationId xmlns:a16="http://schemas.microsoft.com/office/drawing/2014/main" id="{67FADCC9-652F-8F44-A5E9-4670D0275999}"/>
              </a:ext>
            </a:extLst>
          </p:cNvPr>
          <p:cNvSpPr txBox="1"/>
          <p:nvPr/>
        </p:nvSpPr>
        <p:spPr>
          <a:xfrm>
            <a:off x="6553200" y="1333196"/>
            <a:ext cx="2484633" cy="369332"/>
          </a:xfrm>
          <a:prstGeom prst="rect">
            <a:avLst/>
          </a:prstGeom>
          <a:noFill/>
        </p:spPr>
        <p:txBody>
          <a:bodyPr wrap="square" rtlCol="0">
            <a:spAutoFit/>
          </a:bodyPr>
          <a:lstStyle/>
          <a:p>
            <a:r>
              <a:rPr lang="en-US" b="1" u="sng" dirty="0"/>
              <a:t>Client Questions</a:t>
            </a:r>
          </a:p>
        </p:txBody>
      </p:sp>
      <p:sp>
        <p:nvSpPr>
          <p:cNvPr id="13" name="TextBox 12">
            <a:extLst>
              <a:ext uri="{FF2B5EF4-FFF2-40B4-BE49-F238E27FC236}">
                <a16:creationId xmlns:a16="http://schemas.microsoft.com/office/drawing/2014/main" id="{E096185C-7F18-A04B-8B71-C4D981C90AB5}"/>
              </a:ext>
            </a:extLst>
          </p:cNvPr>
          <p:cNvSpPr txBox="1"/>
          <p:nvPr/>
        </p:nvSpPr>
        <p:spPr>
          <a:xfrm>
            <a:off x="6553200" y="1740417"/>
            <a:ext cx="5257800" cy="646331"/>
          </a:xfrm>
          <a:prstGeom prst="rect">
            <a:avLst/>
          </a:prstGeom>
          <a:noFill/>
        </p:spPr>
        <p:txBody>
          <a:bodyPr wrap="square" rtlCol="0">
            <a:spAutoFit/>
          </a:bodyPr>
          <a:lstStyle/>
          <a:p>
            <a:r>
              <a:rPr lang="en-US" dirty="0"/>
              <a:t>1. How should GSC price the stent to maximize profit? What factors did you consider?</a:t>
            </a:r>
          </a:p>
        </p:txBody>
      </p:sp>
      <p:sp>
        <p:nvSpPr>
          <p:cNvPr id="14" name="TextBox 13">
            <a:extLst>
              <a:ext uri="{FF2B5EF4-FFF2-40B4-BE49-F238E27FC236}">
                <a16:creationId xmlns:a16="http://schemas.microsoft.com/office/drawing/2014/main" id="{BBFF12A5-D338-6B4C-AF6C-F5621DC8CA7B}"/>
              </a:ext>
            </a:extLst>
          </p:cNvPr>
          <p:cNvSpPr txBox="1"/>
          <p:nvPr/>
        </p:nvSpPr>
        <p:spPr>
          <a:xfrm>
            <a:off x="6553200" y="2367261"/>
            <a:ext cx="5257800" cy="646331"/>
          </a:xfrm>
          <a:prstGeom prst="rect">
            <a:avLst/>
          </a:prstGeom>
          <a:noFill/>
        </p:spPr>
        <p:txBody>
          <a:bodyPr wrap="square" rtlCol="0">
            <a:spAutoFit/>
          </a:bodyPr>
          <a:lstStyle/>
          <a:p>
            <a:r>
              <a:rPr lang="en-US" dirty="0"/>
              <a:t>2. Who is the target market? Any replacements or substitutes?</a:t>
            </a:r>
          </a:p>
        </p:txBody>
      </p:sp>
      <p:sp>
        <p:nvSpPr>
          <p:cNvPr id="15" name="TextBox 14">
            <a:extLst>
              <a:ext uri="{FF2B5EF4-FFF2-40B4-BE49-F238E27FC236}">
                <a16:creationId xmlns:a16="http://schemas.microsoft.com/office/drawing/2014/main" id="{59CEAB41-1BE1-2C4A-97EF-27C435F28F13}"/>
              </a:ext>
            </a:extLst>
          </p:cNvPr>
          <p:cNvSpPr txBox="1"/>
          <p:nvPr/>
        </p:nvSpPr>
        <p:spPr>
          <a:xfrm>
            <a:off x="6553200" y="3059038"/>
            <a:ext cx="5257800" cy="369332"/>
          </a:xfrm>
          <a:prstGeom prst="rect">
            <a:avLst/>
          </a:prstGeom>
          <a:noFill/>
        </p:spPr>
        <p:txBody>
          <a:bodyPr wrap="square" rtlCol="0">
            <a:spAutoFit/>
          </a:bodyPr>
          <a:lstStyle/>
          <a:p>
            <a:r>
              <a:rPr lang="en-US" dirty="0"/>
              <a:t>3. What are the risks by the buyer?</a:t>
            </a:r>
          </a:p>
        </p:txBody>
      </p:sp>
      <p:sp>
        <p:nvSpPr>
          <p:cNvPr id="16" name="TextBox 15">
            <a:extLst>
              <a:ext uri="{FF2B5EF4-FFF2-40B4-BE49-F238E27FC236}">
                <a16:creationId xmlns:a16="http://schemas.microsoft.com/office/drawing/2014/main" id="{C1C914EA-45BF-BF48-87EE-893D12BAF8E8}"/>
              </a:ext>
            </a:extLst>
          </p:cNvPr>
          <p:cNvSpPr txBox="1"/>
          <p:nvPr/>
        </p:nvSpPr>
        <p:spPr>
          <a:xfrm>
            <a:off x="6553200" y="3453817"/>
            <a:ext cx="5257800" cy="369332"/>
          </a:xfrm>
          <a:prstGeom prst="rect">
            <a:avLst/>
          </a:prstGeom>
          <a:noFill/>
        </p:spPr>
        <p:txBody>
          <a:bodyPr wrap="square" rtlCol="0">
            <a:spAutoFit/>
          </a:bodyPr>
          <a:lstStyle/>
          <a:p>
            <a:r>
              <a:rPr lang="en-US" dirty="0"/>
              <a:t>4. Metrics (ROI, NPV, etc.) and recommendation?</a:t>
            </a:r>
          </a:p>
        </p:txBody>
      </p:sp>
      <p:sp>
        <p:nvSpPr>
          <p:cNvPr id="17" name="TextBox 16">
            <a:extLst>
              <a:ext uri="{FF2B5EF4-FFF2-40B4-BE49-F238E27FC236}">
                <a16:creationId xmlns:a16="http://schemas.microsoft.com/office/drawing/2014/main" id="{E79CFADD-3696-4611-AEA4-D19251B3443B}"/>
              </a:ext>
            </a:extLst>
          </p:cNvPr>
          <p:cNvSpPr txBox="1"/>
          <p:nvPr/>
        </p:nvSpPr>
        <p:spPr>
          <a:xfrm>
            <a:off x="4686300" y="-533400"/>
            <a:ext cx="2819400" cy="369332"/>
          </a:xfrm>
          <a:prstGeom prst="rect">
            <a:avLst/>
          </a:prstGeom>
          <a:solidFill>
            <a:srgbClr val="DF522F"/>
          </a:solidFill>
        </p:spPr>
        <p:txBody>
          <a:bodyPr wrap="square" rtlCol="0">
            <a:spAutoFit/>
          </a:bodyPr>
          <a:lstStyle/>
          <a:p>
            <a:pPr algn="ctr"/>
            <a:r>
              <a:rPr lang="en-US" dirty="0">
                <a:solidFill>
                  <a:schemeClr val="bg1"/>
                </a:solidFill>
              </a:rPr>
              <a:t>Dan</a:t>
            </a:r>
          </a:p>
        </p:txBody>
      </p:sp>
    </p:spTree>
    <p:extLst>
      <p:ext uri="{BB962C8B-B14F-4D97-AF65-F5344CB8AC3E}">
        <p14:creationId xmlns:p14="http://schemas.microsoft.com/office/powerpoint/2010/main" val="181552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419E-9374-4BCB-A32D-437B6C7F625A}"/>
              </a:ext>
            </a:extLst>
          </p:cNvPr>
          <p:cNvSpPr>
            <a:spLocks noGrp="1"/>
          </p:cNvSpPr>
          <p:nvPr>
            <p:ph type="title"/>
          </p:nvPr>
        </p:nvSpPr>
        <p:spPr>
          <a:xfrm>
            <a:off x="609600" y="274638"/>
            <a:ext cx="10972800" cy="898403"/>
          </a:xfrm>
        </p:spPr>
        <p:txBody>
          <a:bodyPr>
            <a:normAutofit/>
          </a:bodyPr>
          <a:lstStyle/>
          <a:p>
            <a:r>
              <a:rPr lang="en-US" sz="3200" b="1" dirty="0">
                <a:solidFill>
                  <a:schemeClr val="tx2">
                    <a:lumMod val="50000"/>
                  </a:schemeClr>
                </a:solidFill>
                <a:latin typeface="+mj-lt"/>
              </a:rPr>
              <a:t>Example Approach – Validating Product Fit in Market</a:t>
            </a:r>
          </a:p>
        </p:txBody>
      </p:sp>
      <p:sp>
        <p:nvSpPr>
          <p:cNvPr id="4" name="Slide Number Placeholder 3">
            <a:extLst>
              <a:ext uri="{FF2B5EF4-FFF2-40B4-BE49-F238E27FC236}">
                <a16:creationId xmlns:a16="http://schemas.microsoft.com/office/drawing/2014/main" id="{49F036CF-8C38-4530-AFC2-CF740D926E94}"/>
              </a:ext>
            </a:extLst>
          </p:cNvPr>
          <p:cNvSpPr>
            <a:spLocks noGrp="1"/>
          </p:cNvSpPr>
          <p:nvPr>
            <p:ph type="sldNum" sz="quarter" idx="12"/>
          </p:nvPr>
        </p:nvSpPr>
        <p:spPr>
          <a:xfrm>
            <a:off x="4673600" y="6356351"/>
            <a:ext cx="2844800" cy="365125"/>
          </a:xfrm>
        </p:spPr>
        <p:txBody>
          <a:bodyPr/>
          <a:lstStyle/>
          <a:p>
            <a:fld id="{7E90C50F-38B1-4577-B92F-5D93F39DA521}" type="slidenum">
              <a:rPr lang="en-US" smtClean="0">
                <a:latin typeface="+mj-lt"/>
              </a:rPr>
              <a:t>16</a:t>
            </a:fld>
            <a:endParaRPr lang="en-US" dirty="0">
              <a:latin typeface="+mj-lt"/>
            </a:endParaRPr>
          </a:p>
        </p:txBody>
      </p:sp>
      <p:sp>
        <p:nvSpPr>
          <p:cNvPr id="5" name="Rectangle: Single Corner Snipped 93">
            <a:extLst>
              <a:ext uri="{FF2B5EF4-FFF2-40B4-BE49-F238E27FC236}">
                <a16:creationId xmlns:a16="http://schemas.microsoft.com/office/drawing/2014/main" id="{CCA69BA2-F1FD-405D-8637-626FC27282E4}"/>
              </a:ext>
            </a:extLst>
          </p:cNvPr>
          <p:cNvSpPr/>
          <p:nvPr/>
        </p:nvSpPr>
        <p:spPr>
          <a:xfrm flipH="1">
            <a:off x="2239726" y="3600855"/>
            <a:ext cx="5173914" cy="2520202"/>
          </a:xfrm>
          <a:custGeom>
            <a:avLst/>
            <a:gdLst>
              <a:gd name="connsiteX0" fmla="*/ 0 w 5277910"/>
              <a:gd name="connsiteY0" fmla="*/ 0 h 2953597"/>
              <a:gd name="connsiteX1" fmla="*/ 4355738 w 5277910"/>
              <a:gd name="connsiteY1" fmla="*/ 0 h 2953597"/>
              <a:gd name="connsiteX2" fmla="*/ 5277910 w 5277910"/>
              <a:gd name="connsiteY2" fmla="*/ 922172 h 2953597"/>
              <a:gd name="connsiteX3" fmla="*/ 5277910 w 5277910"/>
              <a:gd name="connsiteY3" fmla="*/ 2953597 h 2953597"/>
              <a:gd name="connsiteX4" fmla="*/ 0 w 5277910"/>
              <a:gd name="connsiteY4" fmla="*/ 2953597 h 2953597"/>
              <a:gd name="connsiteX5" fmla="*/ 0 w 5277910"/>
              <a:gd name="connsiteY5" fmla="*/ 0 h 2953597"/>
              <a:gd name="connsiteX0" fmla="*/ 0 w 5277910"/>
              <a:gd name="connsiteY0" fmla="*/ 0 h 2953597"/>
              <a:gd name="connsiteX1" fmla="*/ 4355738 w 5277910"/>
              <a:gd name="connsiteY1" fmla="*/ 0 h 2953597"/>
              <a:gd name="connsiteX2" fmla="*/ 5277910 w 5277910"/>
              <a:gd name="connsiteY2" fmla="*/ 1353972 h 2953597"/>
              <a:gd name="connsiteX3" fmla="*/ 5277910 w 5277910"/>
              <a:gd name="connsiteY3" fmla="*/ 2953597 h 2953597"/>
              <a:gd name="connsiteX4" fmla="*/ 0 w 5277910"/>
              <a:gd name="connsiteY4" fmla="*/ 2953597 h 2953597"/>
              <a:gd name="connsiteX5" fmla="*/ 0 w 5277910"/>
              <a:gd name="connsiteY5" fmla="*/ 0 h 2953597"/>
              <a:gd name="connsiteX0" fmla="*/ 0 w 5277910"/>
              <a:gd name="connsiteY0" fmla="*/ 0 h 2953597"/>
              <a:gd name="connsiteX1" fmla="*/ 4355738 w 5277910"/>
              <a:gd name="connsiteY1" fmla="*/ 0 h 2953597"/>
              <a:gd name="connsiteX2" fmla="*/ 5277910 w 5277910"/>
              <a:gd name="connsiteY2" fmla="*/ 1497905 h 2953597"/>
              <a:gd name="connsiteX3" fmla="*/ 5277910 w 5277910"/>
              <a:gd name="connsiteY3" fmla="*/ 2953597 h 2953597"/>
              <a:gd name="connsiteX4" fmla="*/ 0 w 5277910"/>
              <a:gd name="connsiteY4" fmla="*/ 2953597 h 2953597"/>
              <a:gd name="connsiteX5" fmla="*/ 0 w 5277910"/>
              <a:gd name="connsiteY5" fmla="*/ 0 h 2953597"/>
              <a:gd name="connsiteX0" fmla="*/ 0 w 5277910"/>
              <a:gd name="connsiteY0" fmla="*/ 0 h 2953597"/>
              <a:gd name="connsiteX1" fmla="*/ 4290962 w 5277910"/>
              <a:gd name="connsiteY1" fmla="*/ 0 h 2953597"/>
              <a:gd name="connsiteX2" fmla="*/ 5277910 w 5277910"/>
              <a:gd name="connsiteY2" fmla="*/ 1497905 h 2953597"/>
              <a:gd name="connsiteX3" fmla="*/ 5277910 w 5277910"/>
              <a:gd name="connsiteY3" fmla="*/ 2953597 h 2953597"/>
              <a:gd name="connsiteX4" fmla="*/ 0 w 5277910"/>
              <a:gd name="connsiteY4" fmla="*/ 2953597 h 2953597"/>
              <a:gd name="connsiteX5" fmla="*/ 0 w 5277910"/>
              <a:gd name="connsiteY5" fmla="*/ 0 h 2953597"/>
              <a:gd name="connsiteX0" fmla="*/ 0 w 5277910"/>
              <a:gd name="connsiteY0" fmla="*/ 0 h 2953597"/>
              <a:gd name="connsiteX1" fmla="*/ 4290962 w 5277910"/>
              <a:gd name="connsiteY1" fmla="*/ 0 h 2953597"/>
              <a:gd name="connsiteX2" fmla="*/ 5277910 w 5277910"/>
              <a:gd name="connsiteY2" fmla="*/ 1497905 h 2953597"/>
              <a:gd name="connsiteX3" fmla="*/ 5277910 w 5277910"/>
              <a:gd name="connsiteY3" fmla="*/ 2953597 h 2953597"/>
              <a:gd name="connsiteX4" fmla="*/ 0 w 5277910"/>
              <a:gd name="connsiteY4" fmla="*/ 2953597 h 2953597"/>
              <a:gd name="connsiteX5" fmla="*/ 0 w 5277910"/>
              <a:gd name="connsiteY5" fmla="*/ 0 h 295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7910" h="2953597">
                <a:moveTo>
                  <a:pt x="0" y="0"/>
                </a:moveTo>
                <a:lnTo>
                  <a:pt x="4290962" y="0"/>
                </a:lnTo>
                <a:cubicBezTo>
                  <a:pt x="4017525" y="1847300"/>
                  <a:pt x="4948927" y="998603"/>
                  <a:pt x="5277910" y="1497905"/>
                </a:cubicBezTo>
                <a:lnTo>
                  <a:pt x="5277910" y="2953597"/>
                </a:lnTo>
                <a:lnTo>
                  <a:pt x="0" y="2953597"/>
                </a:lnTo>
                <a:lnTo>
                  <a:pt x="0" y="0"/>
                </a:lnTo>
                <a:close/>
              </a:path>
            </a:pathLst>
          </a:custGeom>
          <a:solidFill>
            <a:srgbClr val="5B9BD5">
              <a:lumMod val="20000"/>
              <a:lumOff val="80000"/>
              <a:alpha val="50000"/>
            </a:srgbClr>
          </a:solidFill>
          <a:ln w="12700" cap="flat" cmpd="sng" algn="ctr">
            <a:noFill/>
            <a:prstDash val="solid"/>
            <a:miter lim="800000"/>
          </a:ln>
          <a:effectLst/>
        </p:spPr>
        <p:txBody>
          <a:bodyPr rtlCol="0" anchor="ctr"/>
          <a:lstStyle/>
          <a:p>
            <a:pPr algn="ctr">
              <a:defRPr/>
            </a:pPr>
            <a:endParaRPr lang="en-US" kern="0">
              <a:solidFill>
                <a:srgbClr val="FFFFFF"/>
              </a:solidFill>
              <a:latin typeface="+mj-lt"/>
            </a:endParaRPr>
          </a:p>
        </p:txBody>
      </p:sp>
      <p:sp>
        <p:nvSpPr>
          <p:cNvPr id="6" name="TextBox 5">
            <a:extLst>
              <a:ext uri="{FF2B5EF4-FFF2-40B4-BE49-F238E27FC236}">
                <a16:creationId xmlns:a16="http://schemas.microsoft.com/office/drawing/2014/main" id="{15EBCEF0-3CBD-4CAA-A89B-32BCEC868BB6}"/>
              </a:ext>
            </a:extLst>
          </p:cNvPr>
          <p:cNvSpPr txBox="1"/>
          <p:nvPr/>
        </p:nvSpPr>
        <p:spPr>
          <a:xfrm>
            <a:off x="1212967" y="2072737"/>
            <a:ext cx="5681733" cy="369332"/>
          </a:xfrm>
          <a:prstGeom prst="rect">
            <a:avLst/>
          </a:prstGeom>
          <a:noFill/>
        </p:spPr>
        <p:txBody>
          <a:bodyPr wrap="square" rtlCol="0">
            <a:spAutoFit/>
          </a:bodyPr>
          <a:lstStyle/>
          <a:p>
            <a:pPr algn="ctr">
              <a:defRPr/>
            </a:pPr>
            <a:r>
              <a:rPr lang="en-US" b="1" dirty="0">
                <a:solidFill>
                  <a:srgbClr val="191B1F"/>
                </a:solidFill>
                <a:latin typeface="+mj-lt"/>
              </a:rPr>
              <a:t>Asset Evaluation Framework</a:t>
            </a:r>
          </a:p>
        </p:txBody>
      </p:sp>
      <p:grpSp>
        <p:nvGrpSpPr>
          <p:cNvPr id="7" name="Group 6">
            <a:extLst>
              <a:ext uri="{FF2B5EF4-FFF2-40B4-BE49-F238E27FC236}">
                <a16:creationId xmlns:a16="http://schemas.microsoft.com/office/drawing/2014/main" id="{61F10183-424C-43E5-A890-8EE4236FDF67}"/>
              </a:ext>
            </a:extLst>
          </p:cNvPr>
          <p:cNvGrpSpPr/>
          <p:nvPr/>
        </p:nvGrpSpPr>
        <p:grpSpPr>
          <a:xfrm>
            <a:off x="457200" y="2624733"/>
            <a:ext cx="3401125" cy="2902988"/>
            <a:chOff x="4024616" y="2531138"/>
            <a:chExt cx="4115364" cy="3512617"/>
          </a:xfrm>
        </p:grpSpPr>
        <p:grpSp>
          <p:nvGrpSpPr>
            <p:cNvPr id="8" name="Group 7">
              <a:extLst>
                <a:ext uri="{FF2B5EF4-FFF2-40B4-BE49-F238E27FC236}">
                  <a16:creationId xmlns:a16="http://schemas.microsoft.com/office/drawing/2014/main" id="{BAD7B285-9F14-4BD5-AF52-207955456F74}"/>
                </a:ext>
              </a:extLst>
            </p:cNvPr>
            <p:cNvGrpSpPr/>
            <p:nvPr/>
          </p:nvGrpSpPr>
          <p:grpSpPr>
            <a:xfrm>
              <a:off x="4024616" y="2902392"/>
              <a:ext cx="4115364" cy="2809039"/>
              <a:chOff x="4064661" y="2902392"/>
              <a:chExt cx="4115364" cy="2809039"/>
            </a:xfrm>
          </p:grpSpPr>
          <p:sp>
            <p:nvSpPr>
              <p:cNvPr id="15" name="Circle: Hollow 14">
                <a:extLst>
                  <a:ext uri="{FF2B5EF4-FFF2-40B4-BE49-F238E27FC236}">
                    <a16:creationId xmlns:a16="http://schemas.microsoft.com/office/drawing/2014/main" id="{FCDBB856-5D69-4826-B8C2-C41A85CAE872}"/>
                  </a:ext>
                </a:extLst>
              </p:cNvPr>
              <p:cNvSpPr/>
              <p:nvPr/>
            </p:nvSpPr>
            <p:spPr>
              <a:xfrm>
                <a:off x="4664464" y="2902392"/>
                <a:ext cx="2894155" cy="2809039"/>
              </a:xfrm>
              <a:prstGeom prst="donut">
                <a:avLst>
                  <a:gd name="adj" fmla="val 4780"/>
                </a:avLst>
              </a:prstGeom>
              <a:solidFill>
                <a:srgbClr val="44546A">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91B1F"/>
                  </a:solidFill>
                  <a:effectLst/>
                  <a:uLnTx/>
                  <a:uFillTx/>
                  <a:latin typeface="+mj-lt"/>
                </a:endParaRPr>
              </a:p>
            </p:txBody>
          </p:sp>
          <p:sp>
            <p:nvSpPr>
              <p:cNvPr id="16" name="Oval 15">
                <a:extLst>
                  <a:ext uri="{FF2B5EF4-FFF2-40B4-BE49-F238E27FC236}">
                    <a16:creationId xmlns:a16="http://schemas.microsoft.com/office/drawing/2014/main" id="{8BACC392-1DFD-40EF-8DFE-E1476D176293}"/>
                  </a:ext>
                </a:extLst>
              </p:cNvPr>
              <p:cNvSpPr/>
              <p:nvPr/>
            </p:nvSpPr>
            <p:spPr>
              <a:xfrm>
                <a:off x="5505920" y="3664451"/>
                <a:ext cx="1232848" cy="1232849"/>
              </a:xfrm>
              <a:prstGeom prst="ellipse">
                <a:avLst/>
              </a:prstGeom>
              <a:solidFill>
                <a:srgbClr val="00B050"/>
              </a:solidFill>
              <a:ln w="12700" cap="flat" cmpd="sng" algn="ctr">
                <a:solidFill>
                  <a:srgbClr val="FFFFFF">
                    <a:hueOff val="0"/>
                    <a:satOff val="0"/>
                    <a:lumOff val="0"/>
                    <a:alphaOff val="0"/>
                  </a:srgbClr>
                </a:solidFill>
                <a:prstDash val="solid"/>
                <a:miter lim="800000"/>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mj-lt"/>
                </a:endParaRPr>
              </a:p>
            </p:txBody>
          </p:sp>
          <p:sp>
            <p:nvSpPr>
              <p:cNvPr id="17" name="Oval 16">
                <a:extLst>
                  <a:ext uri="{FF2B5EF4-FFF2-40B4-BE49-F238E27FC236}">
                    <a16:creationId xmlns:a16="http://schemas.microsoft.com/office/drawing/2014/main" id="{0EC8AB17-6D08-42D0-8C51-F2D0E5E211AF}"/>
                  </a:ext>
                </a:extLst>
              </p:cNvPr>
              <p:cNvSpPr/>
              <p:nvPr/>
            </p:nvSpPr>
            <p:spPr>
              <a:xfrm>
                <a:off x="4064661" y="3712246"/>
                <a:ext cx="1137261" cy="1137261"/>
              </a:xfrm>
              <a:prstGeom prst="ellipse">
                <a:avLst/>
              </a:prstGeom>
              <a:solidFill>
                <a:srgbClr val="FFC000">
                  <a:lumMod val="50000"/>
                </a:srgbClr>
              </a:solidFill>
              <a:ln w="12700" cap="flat" cmpd="sng" algn="ctr">
                <a:solidFill>
                  <a:srgbClr val="FFFFFF">
                    <a:hueOff val="0"/>
                    <a:satOff val="0"/>
                    <a:lumOff val="0"/>
                    <a:alphaOff val="0"/>
                  </a:srgbClr>
                </a:solidFill>
                <a:prstDash val="solid"/>
                <a:miter lim="800000"/>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mj-lt"/>
                </a:endParaRPr>
              </a:p>
            </p:txBody>
          </p:sp>
          <p:sp>
            <p:nvSpPr>
              <p:cNvPr id="18" name="Oval 17">
                <a:extLst>
                  <a:ext uri="{FF2B5EF4-FFF2-40B4-BE49-F238E27FC236}">
                    <a16:creationId xmlns:a16="http://schemas.microsoft.com/office/drawing/2014/main" id="{972ADD05-49CF-484F-9D95-3CCED871149A}"/>
                  </a:ext>
                </a:extLst>
              </p:cNvPr>
              <p:cNvSpPr/>
              <p:nvPr/>
            </p:nvSpPr>
            <p:spPr>
              <a:xfrm>
                <a:off x="7042763" y="3712246"/>
                <a:ext cx="1137262" cy="1137261"/>
              </a:xfrm>
              <a:prstGeom prst="ellipse">
                <a:avLst/>
              </a:prstGeom>
              <a:solidFill>
                <a:srgbClr val="FFC000">
                  <a:lumMod val="75000"/>
                </a:srgbClr>
              </a:solidFill>
              <a:ln w="12700" cap="flat" cmpd="sng" algn="ctr">
                <a:solidFill>
                  <a:srgbClr val="FFFFFF">
                    <a:hueOff val="0"/>
                    <a:satOff val="0"/>
                    <a:lumOff val="0"/>
                    <a:alphaOff val="0"/>
                  </a:srgbClr>
                </a:solidFill>
                <a:prstDash val="solid"/>
                <a:miter lim="800000"/>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mj-lt"/>
                </a:endParaRPr>
              </a:p>
            </p:txBody>
          </p:sp>
        </p:grpSp>
        <p:grpSp>
          <p:nvGrpSpPr>
            <p:cNvPr id="9" name="Group 8">
              <a:extLst>
                <a:ext uri="{FF2B5EF4-FFF2-40B4-BE49-F238E27FC236}">
                  <a16:creationId xmlns:a16="http://schemas.microsoft.com/office/drawing/2014/main" id="{91BC9074-DBF3-4E99-9355-9A6B06E49B9F}"/>
                </a:ext>
              </a:extLst>
            </p:cNvPr>
            <p:cNvGrpSpPr/>
            <p:nvPr/>
          </p:nvGrpSpPr>
          <p:grpSpPr>
            <a:xfrm>
              <a:off x="6191125" y="2531138"/>
              <a:ext cx="1137261" cy="3506844"/>
              <a:chOff x="6191125" y="2531138"/>
              <a:chExt cx="1137261" cy="3506844"/>
            </a:xfrm>
          </p:grpSpPr>
          <p:sp>
            <p:nvSpPr>
              <p:cNvPr id="13" name="Oval 12">
                <a:extLst>
                  <a:ext uri="{FF2B5EF4-FFF2-40B4-BE49-F238E27FC236}">
                    <a16:creationId xmlns:a16="http://schemas.microsoft.com/office/drawing/2014/main" id="{8A1FFC44-4DC9-42F6-873A-151E92B87E5D}"/>
                  </a:ext>
                </a:extLst>
              </p:cNvPr>
              <p:cNvSpPr/>
              <p:nvPr/>
            </p:nvSpPr>
            <p:spPr>
              <a:xfrm>
                <a:off x="6191125" y="2531138"/>
                <a:ext cx="1137261" cy="1137261"/>
              </a:xfrm>
              <a:prstGeom prst="ellipse">
                <a:avLst/>
              </a:prstGeom>
              <a:solidFill>
                <a:srgbClr val="FFC000">
                  <a:lumMod val="50000"/>
                </a:srgbClr>
              </a:solidFill>
              <a:ln w="12700" cap="flat" cmpd="sng" algn="ctr">
                <a:solidFill>
                  <a:srgbClr val="FFFFFF">
                    <a:hueOff val="0"/>
                    <a:satOff val="0"/>
                    <a:lumOff val="0"/>
                    <a:alphaOff val="0"/>
                  </a:srgbClr>
                </a:solidFill>
                <a:prstDash val="solid"/>
                <a:miter lim="800000"/>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mj-lt"/>
                </a:endParaRPr>
              </a:p>
            </p:txBody>
          </p:sp>
          <p:sp>
            <p:nvSpPr>
              <p:cNvPr id="14" name="Oval 13">
                <a:extLst>
                  <a:ext uri="{FF2B5EF4-FFF2-40B4-BE49-F238E27FC236}">
                    <a16:creationId xmlns:a16="http://schemas.microsoft.com/office/drawing/2014/main" id="{F93FA2D5-DC4C-4A52-9106-7E815546CAB0}"/>
                  </a:ext>
                </a:extLst>
              </p:cNvPr>
              <p:cNvSpPr/>
              <p:nvPr/>
            </p:nvSpPr>
            <p:spPr>
              <a:xfrm>
                <a:off x="6191125" y="4900722"/>
                <a:ext cx="1137261" cy="1137260"/>
              </a:xfrm>
              <a:prstGeom prst="ellipse">
                <a:avLst/>
              </a:prstGeom>
              <a:solidFill>
                <a:srgbClr val="FFC000">
                  <a:lumMod val="75000"/>
                </a:srgbClr>
              </a:solidFill>
              <a:ln w="12700" cap="flat" cmpd="sng" algn="ctr">
                <a:solidFill>
                  <a:srgbClr val="FFFFFF">
                    <a:hueOff val="0"/>
                    <a:satOff val="0"/>
                    <a:lumOff val="0"/>
                    <a:alphaOff val="0"/>
                  </a:srgbClr>
                </a:solidFill>
                <a:prstDash val="solid"/>
                <a:miter lim="800000"/>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mj-lt"/>
                </a:endParaRPr>
              </a:p>
            </p:txBody>
          </p:sp>
        </p:grpSp>
        <p:grpSp>
          <p:nvGrpSpPr>
            <p:cNvPr id="10" name="Group 9">
              <a:extLst>
                <a:ext uri="{FF2B5EF4-FFF2-40B4-BE49-F238E27FC236}">
                  <a16:creationId xmlns:a16="http://schemas.microsoft.com/office/drawing/2014/main" id="{C79FFE81-3F50-4877-84DC-EC6D3A7EFFC9}"/>
                </a:ext>
              </a:extLst>
            </p:cNvPr>
            <p:cNvGrpSpPr/>
            <p:nvPr/>
          </p:nvGrpSpPr>
          <p:grpSpPr>
            <a:xfrm>
              <a:off x="4832977" y="2531286"/>
              <a:ext cx="1140498" cy="3512469"/>
              <a:chOff x="4832977" y="2531286"/>
              <a:chExt cx="1140498" cy="3512469"/>
            </a:xfrm>
          </p:grpSpPr>
          <p:sp>
            <p:nvSpPr>
              <p:cNvPr id="11" name="Oval 10">
                <a:extLst>
                  <a:ext uri="{FF2B5EF4-FFF2-40B4-BE49-F238E27FC236}">
                    <a16:creationId xmlns:a16="http://schemas.microsoft.com/office/drawing/2014/main" id="{96449C2A-EAD4-49FD-A598-2ED93F620621}"/>
                  </a:ext>
                </a:extLst>
              </p:cNvPr>
              <p:cNvSpPr/>
              <p:nvPr/>
            </p:nvSpPr>
            <p:spPr>
              <a:xfrm>
                <a:off x="4832977" y="2531286"/>
                <a:ext cx="1137261" cy="1137261"/>
              </a:xfrm>
              <a:prstGeom prst="ellipse">
                <a:avLst/>
              </a:prstGeom>
              <a:solidFill>
                <a:srgbClr val="FFC000">
                  <a:lumMod val="50000"/>
                </a:srgbClr>
              </a:solidFill>
              <a:ln w="12700" cap="flat" cmpd="sng" algn="ctr">
                <a:solidFill>
                  <a:srgbClr val="FFFFFF">
                    <a:hueOff val="0"/>
                    <a:satOff val="0"/>
                    <a:lumOff val="0"/>
                    <a:alphaOff val="0"/>
                  </a:srgbClr>
                </a:solidFill>
                <a:prstDash val="solid"/>
                <a:miter lim="800000"/>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mj-lt"/>
                </a:endParaRPr>
              </a:p>
            </p:txBody>
          </p:sp>
          <p:sp>
            <p:nvSpPr>
              <p:cNvPr id="12" name="Oval 11">
                <a:extLst>
                  <a:ext uri="{FF2B5EF4-FFF2-40B4-BE49-F238E27FC236}">
                    <a16:creationId xmlns:a16="http://schemas.microsoft.com/office/drawing/2014/main" id="{52E7B14C-8C12-4DAF-99B4-3A9195367BE1}"/>
                  </a:ext>
                </a:extLst>
              </p:cNvPr>
              <p:cNvSpPr/>
              <p:nvPr/>
            </p:nvSpPr>
            <p:spPr>
              <a:xfrm>
                <a:off x="4836214" y="4906495"/>
                <a:ext cx="1137261" cy="1137260"/>
              </a:xfrm>
              <a:prstGeom prst="ellipse">
                <a:avLst/>
              </a:prstGeom>
              <a:solidFill>
                <a:srgbClr val="FFC000">
                  <a:lumMod val="50000"/>
                </a:srgbClr>
              </a:solidFill>
              <a:ln w="12700" cap="flat" cmpd="sng" algn="ctr">
                <a:solidFill>
                  <a:srgbClr val="FFFFFF">
                    <a:hueOff val="0"/>
                    <a:satOff val="0"/>
                    <a:lumOff val="0"/>
                    <a:alphaOff val="0"/>
                  </a:srgbClr>
                </a:solidFill>
                <a:prstDash val="solid"/>
                <a:miter lim="800000"/>
              </a:ln>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mj-lt"/>
                </a:endParaRPr>
              </a:p>
            </p:txBody>
          </p:sp>
        </p:grpSp>
      </p:grpSp>
      <p:sp>
        <p:nvSpPr>
          <p:cNvPr id="19" name="Rectangle 18">
            <a:extLst>
              <a:ext uri="{FF2B5EF4-FFF2-40B4-BE49-F238E27FC236}">
                <a16:creationId xmlns:a16="http://schemas.microsoft.com/office/drawing/2014/main" id="{4095199F-FE96-4F58-AB79-66661500A3FE}"/>
              </a:ext>
            </a:extLst>
          </p:cNvPr>
          <p:cNvSpPr/>
          <p:nvPr/>
        </p:nvSpPr>
        <p:spPr>
          <a:xfrm>
            <a:off x="1086646" y="2856403"/>
            <a:ext cx="1062190" cy="430887"/>
          </a:xfrm>
          <a:prstGeom prst="rect">
            <a:avLst/>
          </a:prstGeom>
        </p:spPr>
        <p:txBody>
          <a:bodyPr wrap="square">
            <a:spAutoFit/>
          </a:bodyPr>
          <a:lstStyle/>
          <a:p>
            <a:pPr algn="ctr">
              <a:spcAft>
                <a:spcPts val="1200"/>
              </a:spcAft>
              <a:defRPr/>
            </a:pPr>
            <a:r>
              <a:rPr lang="en-US" sz="1100" b="1" dirty="0">
                <a:solidFill>
                  <a:srgbClr val="FFFFFF"/>
                </a:solidFill>
                <a:latin typeface="+mj-lt"/>
              </a:rPr>
              <a:t>FDA-approved</a:t>
            </a:r>
          </a:p>
        </p:txBody>
      </p:sp>
      <p:sp>
        <p:nvSpPr>
          <p:cNvPr id="20" name="Rectangle 19">
            <a:extLst>
              <a:ext uri="{FF2B5EF4-FFF2-40B4-BE49-F238E27FC236}">
                <a16:creationId xmlns:a16="http://schemas.microsoft.com/office/drawing/2014/main" id="{F2326300-29F6-4652-A8CB-E40B48678EF5}"/>
              </a:ext>
            </a:extLst>
          </p:cNvPr>
          <p:cNvSpPr/>
          <p:nvPr/>
        </p:nvSpPr>
        <p:spPr>
          <a:xfrm>
            <a:off x="377347" y="3786081"/>
            <a:ext cx="1099589" cy="600164"/>
          </a:xfrm>
          <a:prstGeom prst="rect">
            <a:avLst/>
          </a:prstGeom>
        </p:spPr>
        <p:txBody>
          <a:bodyPr wrap="square">
            <a:spAutoFit/>
          </a:bodyPr>
          <a:lstStyle/>
          <a:p>
            <a:pPr algn="ctr">
              <a:spcAft>
                <a:spcPts val="1200"/>
              </a:spcAft>
              <a:defRPr/>
            </a:pPr>
            <a:r>
              <a:rPr lang="en-US" sz="1100" b="1" dirty="0">
                <a:solidFill>
                  <a:srgbClr val="FFFFFF"/>
                </a:solidFill>
                <a:latin typeface="+mj-lt"/>
              </a:rPr>
              <a:t>Payer Lifetime Cost per pt.</a:t>
            </a:r>
          </a:p>
        </p:txBody>
      </p:sp>
      <p:sp>
        <p:nvSpPr>
          <p:cNvPr id="21" name="Rectangle 20">
            <a:extLst>
              <a:ext uri="{FF2B5EF4-FFF2-40B4-BE49-F238E27FC236}">
                <a16:creationId xmlns:a16="http://schemas.microsoft.com/office/drawing/2014/main" id="{4AB011D3-BAE0-4649-A024-32BCDFDDD5CF}"/>
              </a:ext>
            </a:extLst>
          </p:cNvPr>
          <p:cNvSpPr/>
          <p:nvPr/>
        </p:nvSpPr>
        <p:spPr>
          <a:xfrm>
            <a:off x="1029957" y="4849981"/>
            <a:ext cx="1130502" cy="430887"/>
          </a:xfrm>
          <a:prstGeom prst="rect">
            <a:avLst/>
          </a:prstGeom>
        </p:spPr>
        <p:txBody>
          <a:bodyPr wrap="square">
            <a:spAutoFit/>
          </a:bodyPr>
          <a:lstStyle/>
          <a:p>
            <a:pPr algn="ctr">
              <a:spcAft>
                <a:spcPts val="1200"/>
              </a:spcAft>
              <a:defRPr/>
            </a:pPr>
            <a:r>
              <a:rPr lang="en-US" sz="1100" b="1" dirty="0">
                <a:solidFill>
                  <a:srgbClr val="FFFFFF"/>
                </a:solidFill>
                <a:latin typeface="+mj-lt"/>
              </a:rPr>
              <a:t>MFGR     Costs</a:t>
            </a:r>
          </a:p>
        </p:txBody>
      </p:sp>
      <p:sp>
        <p:nvSpPr>
          <p:cNvPr id="22" name="Rectangle 21">
            <a:extLst>
              <a:ext uri="{FF2B5EF4-FFF2-40B4-BE49-F238E27FC236}">
                <a16:creationId xmlns:a16="http://schemas.microsoft.com/office/drawing/2014/main" id="{FD65FCA5-8FA4-406A-BC02-21BA87B2B36E}"/>
              </a:ext>
            </a:extLst>
          </p:cNvPr>
          <p:cNvSpPr/>
          <p:nvPr/>
        </p:nvSpPr>
        <p:spPr>
          <a:xfrm>
            <a:off x="2142371" y="4740630"/>
            <a:ext cx="1163717" cy="584775"/>
          </a:xfrm>
          <a:prstGeom prst="rect">
            <a:avLst/>
          </a:prstGeom>
        </p:spPr>
        <p:txBody>
          <a:bodyPr wrap="square">
            <a:spAutoFit/>
          </a:bodyPr>
          <a:lstStyle/>
          <a:p>
            <a:pPr algn="ctr">
              <a:spcAft>
                <a:spcPts val="1200"/>
              </a:spcAft>
              <a:defRPr/>
            </a:pPr>
            <a:r>
              <a:rPr lang="en-US" sz="1050" b="1" dirty="0">
                <a:solidFill>
                  <a:srgbClr val="FFFFFF"/>
                </a:solidFill>
                <a:latin typeface="+mj-lt"/>
              </a:rPr>
              <a:t>Curtailing Thrombo-</a:t>
            </a:r>
            <a:r>
              <a:rPr lang="en-US" sz="1100" b="1" dirty="0">
                <a:solidFill>
                  <a:srgbClr val="FFFFFF"/>
                </a:solidFill>
                <a:latin typeface="+mj-lt"/>
              </a:rPr>
              <a:t>occlusions</a:t>
            </a:r>
            <a:endParaRPr lang="en-US" sz="1050" b="1" dirty="0">
              <a:solidFill>
                <a:srgbClr val="FFFFFF"/>
              </a:solidFill>
              <a:latin typeface="+mj-lt"/>
            </a:endParaRPr>
          </a:p>
        </p:txBody>
      </p:sp>
      <p:sp>
        <p:nvSpPr>
          <p:cNvPr id="23" name="Rectangle 22">
            <a:extLst>
              <a:ext uri="{FF2B5EF4-FFF2-40B4-BE49-F238E27FC236}">
                <a16:creationId xmlns:a16="http://schemas.microsoft.com/office/drawing/2014/main" id="{C6825C13-8937-4088-8044-CA258F3CE5C7}"/>
              </a:ext>
            </a:extLst>
          </p:cNvPr>
          <p:cNvSpPr/>
          <p:nvPr/>
        </p:nvSpPr>
        <p:spPr>
          <a:xfrm>
            <a:off x="2881520" y="3871679"/>
            <a:ext cx="1025136" cy="430887"/>
          </a:xfrm>
          <a:prstGeom prst="rect">
            <a:avLst/>
          </a:prstGeom>
        </p:spPr>
        <p:txBody>
          <a:bodyPr wrap="square">
            <a:spAutoFit/>
          </a:bodyPr>
          <a:lstStyle/>
          <a:p>
            <a:pPr algn="ctr">
              <a:spcAft>
                <a:spcPts val="1200"/>
              </a:spcAft>
              <a:defRPr/>
            </a:pPr>
            <a:r>
              <a:rPr lang="en-US" sz="1050" b="1" dirty="0">
                <a:solidFill>
                  <a:srgbClr val="FFFFFF"/>
                </a:solidFill>
                <a:latin typeface="+mj-lt"/>
              </a:rPr>
              <a:t>Replacement Latency</a:t>
            </a:r>
          </a:p>
        </p:txBody>
      </p:sp>
      <p:sp>
        <p:nvSpPr>
          <p:cNvPr id="24" name="Rectangle 23">
            <a:extLst>
              <a:ext uri="{FF2B5EF4-FFF2-40B4-BE49-F238E27FC236}">
                <a16:creationId xmlns:a16="http://schemas.microsoft.com/office/drawing/2014/main" id="{60389F30-243A-4C7E-AFF3-4280CCE0F391}"/>
              </a:ext>
            </a:extLst>
          </p:cNvPr>
          <p:cNvSpPr/>
          <p:nvPr/>
        </p:nvSpPr>
        <p:spPr>
          <a:xfrm>
            <a:off x="2193134" y="2741128"/>
            <a:ext cx="1062189" cy="600164"/>
          </a:xfrm>
          <a:prstGeom prst="rect">
            <a:avLst/>
          </a:prstGeom>
        </p:spPr>
        <p:txBody>
          <a:bodyPr wrap="square">
            <a:spAutoFit/>
          </a:bodyPr>
          <a:lstStyle/>
          <a:p>
            <a:pPr algn="ctr">
              <a:spcAft>
                <a:spcPts val="1200"/>
              </a:spcAft>
              <a:defRPr/>
            </a:pPr>
            <a:r>
              <a:rPr lang="en-US" sz="1100" b="1" dirty="0">
                <a:solidFill>
                  <a:srgbClr val="FFFFFF"/>
                </a:solidFill>
                <a:latin typeface="+mj-lt"/>
              </a:rPr>
              <a:t>Unique Continuation-in-path</a:t>
            </a:r>
          </a:p>
        </p:txBody>
      </p:sp>
      <p:sp>
        <p:nvSpPr>
          <p:cNvPr id="25" name="Rectangle 24">
            <a:extLst>
              <a:ext uri="{FF2B5EF4-FFF2-40B4-BE49-F238E27FC236}">
                <a16:creationId xmlns:a16="http://schemas.microsoft.com/office/drawing/2014/main" id="{BCD494B3-0DB7-4F52-8F46-AE6A075D3C81}"/>
              </a:ext>
            </a:extLst>
          </p:cNvPr>
          <p:cNvSpPr/>
          <p:nvPr/>
        </p:nvSpPr>
        <p:spPr>
          <a:xfrm>
            <a:off x="1664368" y="3760537"/>
            <a:ext cx="1010690" cy="600164"/>
          </a:xfrm>
          <a:prstGeom prst="rect">
            <a:avLst/>
          </a:prstGeom>
        </p:spPr>
        <p:txBody>
          <a:bodyPr wrap="square">
            <a:spAutoFit/>
          </a:bodyPr>
          <a:lstStyle/>
          <a:p>
            <a:pPr algn="ctr">
              <a:defRPr/>
            </a:pPr>
            <a:r>
              <a:rPr lang="en-US" sz="1100" b="1" dirty="0">
                <a:solidFill>
                  <a:srgbClr val="FFFFFF"/>
                </a:solidFill>
                <a:latin typeface="+mj-lt"/>
              </a:rPr>
              <a:t>Gene Delivering Stents</a:t>
            </a:r>
          </a:p>
        </p:txBody>
      </p:sp>
      <p:sp>
        <p:nvSpPr>
          <p:cNvPr id="26" name="Rounded Rectangle 15">
            <a:extLst>
              <a:ext uri="{FF2B5EF4-FFF2-40B4-BE49-F238E27FC236}">
                <a16:creationId xmlns:a16="http://schemas.microsoft.com/office/drawing/2014/main" id="{F6E6BBA4-F0B4-4247-9B1C-61806D6FA845}"/>
              </a:ext>
            </a:extLst>
          </p:cNvPr>
          <p:cNvSpPr/>
          <p:nvPr/>
        </p:nvSpPr>
        <p:spPr>
          <a:xfrm>
            <a:off x="3812383" y="3864856"/>
            <a:ext cx="3665441" cy="276999"/>
          </a:xfrm>
          <a:prstGeom prst="rect">
            <a:avLst/>
          </a:prstGeom>
          <a:noFill/>
          <a:ln w="19050" cap="flat" cmpd="sng" algn="ctr">
            <a:noFill/>
            <a:prstDash val="solid"/>
            <a:miter lim="800000"/>
          </a:ln>
          <a:effectLst/>
        </p:spPr>
        <p:txBody>
          <a:bodyPr wrap="square" tIns="45720" bIns="45720" rtlCol="0" anchor="ctr">
            <a:spAutoFit/>
          </a:bodyPr>
          <a:lstStyle/>
          <a:p>
            <a:pPr algn="ctr" eaLnBrk="0" fontAlgn="base" hangingPunct="0">
              <a:spcBef>
                <a:spcPct val="0"/>
              </a:spcBef>
              <a:spcAft>
                <a:spcPct val="0"/>
              </a:spcAft>
              <a:defRPr/>
            </a:pPr>
            <a:r>
              <a:rPr lang="en-US" sz="1200" b="1" i="1" kern="0" dirty="0">
                <a:solidFill>
                  <a:srgbClr val="0070C0"/>
                </a:solidFill>
                <a:latin typeface="+mj-lt"/>
                <a:cs typeface="Arial" panose="020B0604020202020204" pitchFamily="34" charset="0"/>
              </a:rPr>
              <a:t>Gene Delivery Stent – Strengths and Innovation</a:t>
            </a:r>
          </a:p>
        </p:txBody>
      </p:sp>
      <p:sp>
        <p:nvSpPr>
          <p:cNvPr id="27" name="Rounded Rectangle 15">
            <a:extLst>
              <a:ext uri="{FF2B5EF4-FFF2-40B4-BE49-F238E27FC236}">
                <a16:creationId xmlns:a16="http://schemas.microsoft.com/office/drawing/2014/main" id="{D2AF536F-C86A-4F4E-998E-AA4AE1998320}"/>
              </a:ext>
            </a:extLst>
          </p:cNvPr>
          <p:cNvSpPr/>
          <p:nvPr/>
        </p:nvSpPr>
        <p:spPr>
          <a:xfrm>
            <a:off x="3976055" y="4300339"/>
            <a:ext cx="3229511" cy="553998"/>
          </a:xfrm>
          <a:prstGeom prst="rect">
            <a:avLst/>
          </a:prstGeom>
          <a:noFill/>
          <a:ln w="19050" cap="flat" cmpd="sng" algn="ctr">
            <a:noFill/>
            <a:prstDash val="solid"/>
            <a:miter lim="800000"/>
          </a:ln>
          <a:effectLst/>
        </p:spPr>
        <p:txBody>
          <a:bodyPr wrap="square" tIns="45720" bIns="45720" rtlCol="0" anchor="ctr">
            <a:spAutoFit/>
          </a:bodyPr>
          <a:lstStyle/>
          <a:p>
            <a:pPr marL="171450" indent="-117475" eaLnBrk="0" fontAlgn="base" hangingPunct="0">
              <a:spcBef>
                <a:spcPct val="0"/>
              </a:spcBef>
              <a:spcAft>
                <a:spcPts val="600"/>
              </a:spcAft>
              <a:buFont typeface="Arial" panose="020B0604020202020204" pitchFamily="34" charset="0"/>
              <a:buChar char="•"/>
              <a:defRPr/>
            </a:pPr>
            <a:r>
              <a:rPr lang="en-US" sz="1000" u="sng" kern="0" dirty="0">
                <a:solidFill>
                  <a:srgbClr val="000000"/>
                </a:solidFill>
                <a:latin typeface="+mj-lt"/>
                <a:cs typeface="Arial" panose="020B0604020202020204" pitchFamily="34" charset="0"/>
              </a:rPr>
              <a:t>Replacement Latency</a:t>
            </a:r>
            <a:r>
              <a:rPr lang="en-US" sz="1000" kern="0" dirty="0">
                <a:solidFill>
                  <a:srgbClr val="000000"/>
                </a:solidFill>
                <a:latin typeface="+mj-lt"/>
                <a:cs typeface="Arial" panose="020B0604020202020204" pitchFamily="34" charset="0"/>
              </a:rPr>
              <a:t>: GDS increases product lifespan by an additional 20 years due to efficacy and safety</a:t>
            </a:r>
            <a:endParaRPr lang="en-US" sz="1000" i="1" kern="0" dirty="0">
              <a:solidFill>
                <a:srgbClr val="000000"/>
              </a:solidFill>
              <a:latin typeface="+mj-lt"/>
              <a:cs typeface="Arial" panose="020B0604020202020204" pitchFamily="34" charset="0"/>
            </a:endParaRPr>
          </a:p>
        </p:txBody>
      </p:sp>
      <p:sp>
        <p:nvSpPr>
          <p:cNvPr id="28" name="Rounded Rectangle 15">
            <a:extLst>
              <a:ext uri="{FF2B5EF4-FFF2-40B4-BE49-F238E27FC236}">
                <a16:creationId xmlns:a16="http://schemas.microsoft.com/office/drawing/2014/main" id="{84D37226-64E2-4E76-B4B8-EDEBDA81C8E3}"/>
              </a:ext>
            </a:extLst>
          </p:cNvPr>
          <p:cNvSpPr/>
          <p:nvPr/>
        </p:nvSpPr>
        <p:spPr>
          <a:xfrm>
            <a:off x="3352743" y="4989439"/>
            <a:ext cx="3607385" cy="415498"/>
          </a:xfrm>
          <a:prstGeom prst="rect">
            <a:avLst/>
          </a:prstGeom>
          <a:noFill/>
          <a:ln w="19050" cap="flat" cmpd="sng" algn="ctr">
            <a:noFill/>
            <a:prstDash val="solid"/>
            <a:miter lim="800000"/>
          </a:ln>
          <a:effectLst/>
        </p:spPr>
        <p:txBody>
          <a:bodyPr wrap="square" tIns="45720" bIns="45720" rtlCol="0" anchor="ctr">
            <a:spAutoFit/>
          </a:bodyPr>
          <a:lstStyle/>
          <a:p>
            <a:pPr marL="171450" indent="-117475" eaLnBrk="0" fontAlgn="base" hangingPunct="0">
              <a:spcBef>
                <a:spcPct val="0"/>
              </a:spcBef>
              <a:spcAft>
                <a:spcPts val="600"/>
              </a:spcAft>
              <a:buFont typeface="Arial" panose="020B0604020202020204" pitchFamily="34" charset="0"/>
              <a:buChar char="•"/>
              <a:defRPr/>
            </a:pPr>
            <a:r>
              <a:rPr lang="en-US" sz="1000" u="sng" kern="0" dirty="0">
                <a:solidFill>
                  <a:srgbClr val="000000"/>
                </a:solidFill>
                <a:latin typeface="+mj-lt"/>
                <a:cs typeface="Arial" panose="020B0604020202020204" pitchFamily="34" charset="0"/>
              </a:rPr>
              <a:t>Curtailing Thrombogenesis</a:t>
            </a:r>
            <a:r>
              <a:rPr lang="en-US" sz="1000" kern="0" dirty="0">
                <a:solidFill>
                  <a:srgbClr val="000000"/>
                </a:solidFill>
                <a:latin typeface="+mj-lt"/>
                <a:cs typeface="Arial" panose="020B0604020202020204" pitchFamily="34" charset="0"/>
              </a:rPr>
              <a:t>: Lower likelihood of blood clot formation and stent failure leading to restenosis</a:t>
            </a:r>
            <a:endParaRPr lang="en-US" sz="1000" i="1" kern="0" dirty="0">
              <a:solidFill>
                <a:srgbClr val="000000"/>
              </a:solidFill>
              <a:latin typeface="+mj-lt"/>
              <a:cs typeface="Arial" panose="020B0604020202020204" pitchFamily="34" charset="0"/>
            </a:endParaRPr>
          </a:p>
        </p:txBody>
      </p:sp>
      <p:sp>
        <p:nvSpPr>
          <p:cNvPr id="29" name="Rounded Rectangle 15">
            <a:extLst>
              <a:ext uri="{FF2B5EF4-FFF2-40B4-BE49-F238E27FC236}">
                <a16:creationId xmlns:a16="http://schemas.microsoft.com/office/drawing/2014/main" id="{B39DFFB6-A03D-4FF4-8451-0D3161678663}"/>
              </a:ext>
            </a:extLst>
          </p:cNvPr>
          <p:cNvSpPr/>
          <p:nvPr/>
        </p:nvSpPr>
        <p:spPr>
          <a:xfrm>
            <a:off x="2357353" y="5540039"/>
            <a:ext cx="4848213" cy="553998"/>
          </a:xfrm>
          <a:prstGeom prst="rect">
            <a:avLst/>
          </a:prstGeom>
          <a:noFill/>
          <a:ln w="19050" cap="flat" cmpd="sng" algn="ctr">
            <a:noFill/>
            <a:prstDash val="solid"/>
            <a:miter lim="800000"/>
          </a:ln>
          <a:effectLst/>
        </p:spPr>
        <p:txBody>
          <a:bodyPr wrap="square" tIns="45720" bIns="45720" rtlCol="0" anchor="ctr">
            <a:spAutoFit/>
          </a:bodyPr>
          <a:lstStyle/>
          <a:p>
            <a:pPr marL="171450" indent="-117475" eaLnBrk="0" fontAlgn="base" hangingPunct="0">
              <a:spcBef>
                <a:spcPct val="0"/>
              </a:spcBef>
              <a:spcAft>
                <a:spcPts val="600"/>
              </a:spcAft>
              <a:buFont typeface="Arial" panose="020B0604020202020204" pitchFamily="34" charset="0"/>
              <a:buChar char="•"/>
              <a:defRPr/>
            </a:pPr>
            <a:r>
              <a:rPr lang="en-US" sz="1000" u="sng" kern="0" dirty="0">
                <a:solidFill>
                  <a:srgbClr val="000000"/>
                </a:solidFill>
                <a:latin typeface="+mj-lt"/>
                <a:cs typeface="Arial" panose="020B0604020202020204" pitchFamily="34" charset="0"/>
              </a:rPr>
              <a:t>Competitive Advantage</a:t>
            </a:r>
            <a:r>
              <a:rPr lang="en-US" sz="1000" kern="0" dirty="0">
                <a:solidFill>
                  <a:srgbClr val="000000"/>
                </a:solidFill>
                <a:latin typeface="+mj-lt"/>
                <a:cs typeface="Arial" panose="020B0604020202020204" pitchFamily="34" charset="0"/>
              </a:rPr>
              <a:t>: GDS vector immobilization more robust than DES chemical drug immobilization – ensuring lengthened vector influence in preventing restenosis</a:t>
            </a:r>
            <a:endParaRPr lang="en-US" sz="1000" i="1" kern="0" dirty="0">
              <a:solidFill>
                <a:srgbClr val="000000"/>
              </a:solidFill>
              <a:latin typeface="+mj-lt"/>
              <a:cs typeface="Arial" panose="020B0604020202020204" pitchFamily="34" charset="0"/>
            </a:endParaRPr>
          </a:p>
        </p:txBody>
      </p:sp>
      <p:sp>
        <p:nvSpPr>
          <p:cNvPr id="30" name="Rounded Rectangle 15">
            <a:extLst>
              <a:ext uri="{FF2B5EF4-FFF2-40B4-BE49-F238E27FC236}">
                <a16:creationId xmlns:a16="http://schemas.microsoft.com/office/drawing/2014/main" id="{AD0A445A-8A47-4861-BA24-848B8A35C5E0}"/>
              </a:ext>
            </a:extLst>
          </p:cNvPr>
          <p:cNvSpPr/>
          <p:nvPr/>
        </p:nvSpPr>
        <p:spPr>
          <a:xfrm>
            <a:off x="4158590" y="3268498"/>
            <a:ext cx="2981310" cy="307777"/>
          </a:xfrm>
          <a:prstGeom prst="rect">
            <a:avLst/>
          </a:prstGeom>
          <a:noFill/>
          <a:ln w="19050" cap="flat" cmpd="sng" algn="ctr">
            <a:noFill/>
            <a:prstDash val="solid"/>
            <a:miter lim="800000"/>
          </a:ln>
          <a:effectLst/>
        </p:spPr>
        <p:txBody>
          <a:bodyPr wrap="square" tIns="45720" bIns="45720" rtlCol="0" anchor="ctr">
            <a:spAutoFit/>
          </a:bodyPr>
          <a:lstStyle/>
          <a:p>
            <a:pPr algn="ctr" eaLnBrk="0" fontAlgn="base" hangingPunct="0">
              <a:spcBef>
                <a:spcPct val="0"/>
              </a:spcBef>
              <a:spcAft>
                <a:spcPct val="0"/>
              </a:spcAft>
              <a:defRPr/>
            </a:pPr>
            <a:r>
              <a:rPr lang="en-US" sz="1400" b="1" i="1" kern="0" dirty="0">
                <a:solidFill>
                  <a:srgbClr val="8497B0"/>
                </a:solidFill>
                <a:latin typeface="+mj-lt"/>
                <a:cs typeface="Arial" panose="020B0604020202020204" pitchFamily="34" charset="0"/>
              </a:rPr>
              <a:t>Key Strategy Insights </a:t>
            </a:r>
          </a:p>
        </p:txBody>
      </p:sp>
      <p:sp>
        <p:nvSpPr>
          <p:cNvPr id="31" name="Star: 5 Points 30">
            <a:extLst>
              <a:ext uri="{FF2B5EF4-FFF2-40B4-BE49-F238E27FC236}">
                <a16:creationId xmlns:a16="http://schemas.microsoft.com/office/drawing/2014/main" id="{D49656C5-6139-41A9-BD59-ED644F26E08A}"/>
              </a:ext>
            </a:extLst>
          </p:cNvPr>
          <p:cNvSpPr/>
          <p:nvPr/>
        </p:nvSpPr>
        <p:spPr>
          <a:xfrm>
            <a:off x="3563282" y="3568932"/>
            <a:ext cx="299643" cy="275256"/>
          </a:xfrm>
          <a:prstGeom prst="star5">
            <a:avLst/>
          </a:prstGeom>
          <a:gradFill flip="none" rotWithShape="1">
            <a:gsLst>
              <a:gs pos="0">
                <a:srgbClr val="FFC000">
                  <a:lumMod val="50000"/>
                  <a:tint val="66000"/>
                  <a:satMod val="160000"/>
                </a:srgbClr>
              </a:gs>
              <a:gs pos="50000">
                <a:srgbClr val="FFC000">
                  <a:lumMod val="50000"/>
                  <a:tint val="44500"/>
                  <a:satMod val="160000"/>
                </a:srgbClr>
              </a:gs>
              <a:gs pos="100000">
                <a:srgbClr val="FFC000">
                  <a:lumMod val="50000"/>
                  <a:tint val="23500"/>
                  <a:satMod val="160000"/>
                </a:srgbClr>
              </a:gs>
            </a:gsLst>
            <a:lin ang="10800000" scaled="1"/>
            <a:tileRect/>
          </a:gra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sp>
        <p:nvSpPr>
          <p:cNvPr id="32" name="Star: 5 Points 31">
            <a:extLst>
              <a:ext uri="{FF2B5EF4-FFF2-40B4-BE49-F238E27FC236}">
                <a16:creationId xmlns:a16="http://schemas.microsoft.com/office/drawing/2014/main" id="{D9854941-002F-4F21-9DB3-B433FC8C6F21}"/>
              </a:ext>
            </a:extLst>
          </p:cNvPr>
          <p:cNvSpPr/>
          <p:nvPr/>
        </p:nvSpPr>
        <p:spPr>
          <a:xfrm>
            <a:off x="2923392" y="4556037"/>
            <a:ext cx="299643" cy="275256"/>
          </a:xfrm>
          <a:prstGeom prst="star5">
            <a:avLst/>
          </a:prstGeom>
          <a:gradFill flip="none" rotWithShape="1">
            <a:gsLst>
              <a:gs pos="0">
                <a:srgbClr val="FFC000">
                  <a:lumMod val="50000"/>
                  <a:tint val="66000"/>
                  <a:satMod val="160000"/>
                </a:srgbClr>
              </a:gs>
              <a:gs pos="50000">
                <a:srgbClr val="FFC000">
                  <a:lumMod val="50000"/>
                  <a:tint val="44500"/>
                  <a:satMod val="160000"/>
                </a:srgbClr>
              </a:gs>
              <a:gs pos="100000">
                <a:srgbClr val="FFC000">
                  <a:lumMod val="50000"/>
                  <a:tint val="23500"/>
                  <a:satMod val="160000"/>
                </a:srgbClr>
              </a:gs>
            </a:gsLst>
            <a:lin ang="10800000" scaled="1"/>
            <a:tileRect/>
          </a:gra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sp>
        <p:nvSpPr>
          <p:cNvPr id="33" name="Star: 5 Points 32">
            <a:extLst>
              <a:ext uri="{FF2B5EF4-FFF2-40B4-BE49-F238E27FC236}">
                <a16:creationId xmlns:a16="http://schemas.microsoft.com/office/drawing/2014/main" id="{3FA3F342-1C24-4E88-BB3F-E97686DD69C8}"/>
              </a:ext>
            </a:extLst>
          </p:cNvPr>
          <p:cNvSpPr/>
          <p:nvPr/>
        </p:nvSpPr>
        <p:spPr>
          <a:xfrm>
            <a:off x="4053834" y="4261724"/>
            <a:ext cx="182420" cy="198405"/>
          </a:xfrm>
          <a:prstGeom prst="star5">
            <a:avLst/>
          </a:prstGeom>
          <a:gradFill flip="none" rotWithShape="1">
            <a:gsLst>
              <a:gs pos="0">
                <a:srgbClr val="FFC000">
                  <a:lumMod val="50000"/>
                  <a:tint val="66000"/>
                  <a:satMod val="160000"/>
                </a:srgbClr>
              </a:gs>
              <a:gs pos="50000">
                <a:srgbClr val="FFC000">
                  <a:lumMod val="50000"/>
                  <a:tint val="44500"/>
                  <a:satMod val="160000"/>
                </a:srgbClr>
              </a:gs>
              <a:gs pos="100000">
                <a:srgbClr val="FFC000">
                  <a:lumMod val="50000"/>
                  <a:tint val="23500"/>
                  <a:satMod val="160000"/>
                </a:srgbClr>
              </a:gs>
            </a:gsLst>
            <a:lin ang="10800000" scaled="1"/>
            <a:tileRect/>
          </a:gra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sp>
        <p:nvSpPr>
          <p:cNvPr id="34" name="Star: 5 Points 33">
            <a:extLst>
              <a:ext uri="{FF2B5EF4-FFF2-40B4-BE49-F238E27FC236}">
                <a16:creationId xmlns:a16="http://schemas.microsoft.com/office/drawing/2014/main" id="{0126422E-F6AB-4E06-B1E2-317FF79101BB}"/>
              </a:ext>
            </a:extLst>
          </p:cNvPr>
          <p:cNvSpPr/>
          <p:nvPr/>
        </p:nvSpPr>
        <p:spPr>
          <a:xfrm>
            <a:off x="3428593" y="4877749"/>
            <a:ext cx="182420" cy="198405"/>
          </a:xfrm>
          <a:prstGeom prst="star5">
            <a:avLst/>
          </a:prstGeom>
          <a:gradFill flip="none" rotWithShape="1">
            <a:gsLst>
              <a:gs pos="0">
                <a:srgbClr val="FFC000">
                  <a:lumMod val="50000"/>
                  <a:tint val="66000"/>
                  <a:satMod val="160000"/>
                </a:srgbClr>
              </a:gs>
              <a:gs pos="50000">
                <a:srgbClr val="FFC000">
                  <a:lumMod val="50000"/>
                  <a:tint val="44500"/>
                  <a:satMod val="160000"/>
                </a:srgbClr>
              </a:gs>
              <a:gs pos="100000">
                <a:srgbClr val="FFC000">
                  <a:lumMod val="50000"/>
                  <a:tint val="23500"/>
                  <a:satMod val="160000"/>
                </a:srgbClr>
              </a:gs>
            </a:gsLst>
            <a:lin ang="10800000" scaled="1"/>
            <a:tileRect/>
          </a:gra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sp>
        <p:nvSpPr>
          <p:cNvPr id="35" name="Star: 5 Points 34">
            <a:extLst>
              <a:ext uri="{FF2B5EF4-FFF2-40B4-BE49-F238E27FC236}">
                <a16:creationId xmlns:a16="http://schemas.microsoft.com/office/drawing/2014/main" id="{81D68D93-B1CE-4719-B7B0-40042609E07A}"/>
              </a:ext>
            </a:extLst>
          </p:cNvPr>
          <p:cNvSpPr/>
          <p:nvPr/>
        </p:nvSpPr>
        <p:spPr>
          <a:xfrm>
            <a:off x="2433634" y="5488484"/>
            <a:ext cx="182420" cy="198405"/>
          </a:xfrm>
          <a:prstGeom prst="star5">
            <a:avLst/>
          </a:prstGeom>
          <a:gradFill flip="none" rotWithShape="1">
            <a:gsLst>
              <a:gs pos="0">
                <a:srgbClr val="FFC000">
                  <a:lumMod val="50000"/>
                  <a:tint val="66000"/>
                  <a:satMod val="160000"/>
                </a:srgbClr>
              </a:gs>
              <a:gs pos="50000">
                <a:srgbClr val="FFC000">
                  <a:lumMod val="50000"/>
                  <a:tint val="44500"/>
                  <a:satMod val="160000"/>
                </a:srgbClr>
              </a:gs>
              <a:gs pos="100000">
                <a:srgbClr val="FFC000">
                  <a:lumMod val="50000"/>
                  <a:tint val="23500"/>
                  <a:satMod val="160000"/>
                </a:srgbClr>
              </a:gs>
            </a:gsLst>
            <a:lin ang="10800000" scaled="1"/>
            <a:tileRect/>
          </a:gra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j-lt"/>
              <a:ea typeface="+mn-ea"/>
              <a:cs typeface="+mn-cs"/>
            </a:endParaRPr>
          </a:p>
        </p:txBody>
      </p:sp>
      <p:sp>
        <p:nvSpPr>
          <p:cNvPr id="36" name="TextBox 35">
            <a:extLst>
              <a:ext uri="{FF2B5EF4-FFF2-40B4-BE49-F238E27FC236}">
                <a16:creationId xmlns:a16="http://schemas.microsoft.com/office/drawing/2014/main" id="{946656E3-8DF3-41F2-815D-8E3FAEAA52F4}"/>
              </a:ext>
            </a:extLst>
          </p:cNvPr>
          <p:cNvSpPr txBox="1"/>
          <p:nvPr/>
        </p:nvSpPr>
        <p:spPr>
          <a:xfrm>
            <a:off x="7881256" y="2624733"/>
            <a:ext cx="4082144" cy="353943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black"/>
                </a:solidFill>
                <a:latin typeface="+mj-lt"/>
              </a:rPr>
              <a:t>GDS manufacturing costs account for GMP-grade practices to yield a higher price per unit</a:t>
            </a:r>
          </a:p>
          <a:p>
            <a:pPr marL="285750" indent="-285750">
              <a:buFont typeface="Arial" panose="020B0604020202020204" pitchFamily="34" charset="0"/>
              <a:buChar char="•"/>
            </a:pPr>
            <a:endParaRPr lang="en-US" sz="1400" dirty="0">
              <a:solidFill>
                <a:prstClr val="black"/>
              </a:solidFill>
              <a:latin typeface="+mj-lt"/>
            </a:endParaRPr>
          </a:p>
          <a:p>
            <a:pPr marL="285750" indent="-285750">
              <a:buFont typeface="Arial" panose="020B0604020202020204" pitchFamily="34" charset="0"/>
              <a:buChar char="•"/>
            </a:pPr>
            <a:r>
              <a:rPr lang="en-US" sz="1400" dirty="0">
                <a:solidFill>
                  <a:prstClr val="black"/>
                </a:solidFill>
                <a:latin typeface="+mj-lt"/>
              </a:rPr>
              <a:t>Novel technology with potential to save payers reimbursement costs on follow-up surgeries</a:t>
            </a:r>
          </a:p>
          <a:p>
            <a:pPr marL="285750" indent="-285750">
              <a:buFont typeface="Arial" panose="020B0604020202020204" pitchFamily="34" charset="0"/>
              <a:buChar char="•"/>
            </a:pPr>
            <a:endParaRPr lang="en-US" sz="1400" dirty="0">
              <a:solidFill>
                <a:prstClr val="black"/>
              </a:solidFill>
              <a:latin typeface="+mj-lt"/>
            </a:endParaRPr>
          </a:p>
          <a:p>
            <a:pPr marL="285750" indent="-285750">
              <a:buFont typeface="Arial" panose="020B0604020202020204" pitchFamily="34" charset="0"/>
              <a:buChar char="•"/>
            </a:pPr>
            <a:r>
              <a:rPr lang="en-US" sz="1400" dirty="0">
                <a:solidFill>
                  <a:prstClr val="black"/>
                </a:solidFill>
                <a:latin typeface="+mj-lt"/>
              </a:rPr>
              <a:t>GDS adoption of continuation-in-part regulations to emulate DES product cycle</a:t>
            </a:r>
          </a:p>
          <a:p>
            <a:endParaRPr lang="en-US" sz="1400" dirty="0">
              <a:solidFill>
                <a:prstClr val="black"/>
              </a:solidFill>
              <a:latin typeface="+mj-lt"/>
            </a:endParaRPr>
          </a:p>
          <a:p>
            <a:pPr marL="285750" indent="-285750">
              <a:buFont typeface="Arial" panose="020B0604020202020204" pitchFamily="34" charset="0"/>
              <a:buChar char="•"/>
            </a:pPr>
            <a:endParaRPr lang="en-US" sz="1400" dirty="0">
              <a:solidFill>
                <a:prstClr val="black"/>
              </a:solidFill>
              <a:latin typeface="+mj-lt"/>
            </a:endParaRPr>
          </a:p>
          <a:p>
            <a:r>
              <a:rPr lang="en-US" sz="1400" i="1" dirty="0">
                <a:solidFill>
                  <a:prstClr val="black"/>
                </a:solidFill>
                <a:latin typeface="+mj-lt"/>
              </a:rPr>
              <a:t>GDS adoption can greatly improve payer-provider cost dynamics over patient lifetime and successfully improve patient health with gene therapy mechanism</a:t>
            </a:r>
          </a:p>
          <a:p>
            <a:endParaRPr lang="en-US" sz="1400" dirty="0">
              <a:solidFill>
                <a:prstClr val="black"/>
              </a:solidFill>
              <a:latin typeface="+mj-lt"/>
            </a:endParaRPr>
          </a:p>
        </p:txBody>
      </p:sp>
      <p:sp>
        <p:nvSpPr>
          <p:cNvPr id="38" name="Rectangle 37">
            <a:extLst>
              <a:ext uri="{FF2B5EF4-FFF2-40B4-BE49-F238E27FC236}">
                <a16:creationId xmlns:a16="http://schemas.microsoft.com/office/drawing/2014/main" id="{12BA9F94-9F0B-4E02-ABCF-83FCCA0C60CF}"/>
              </a:ext>
            </a:extLst>
          </p:cNvPr>
          <p:cNvSpPr/>
          <p:nvPr/>
        </p:nvSpPr>
        <p:spPr>
          <a:xfrm>
            <a:off x="7958668" y="4976951"/>
            <a:ext cx="3991461" cy="974500"/>
          </a:xfrm>
          <a:prstGeom prst="rect">
            <a:avLst/>
          </a:prstGeom>
          <a:noFill/>
          <a:ln w="19050" cap="flat" cmpd="sng" algn="ctr">
            <a:solidFill>
              <a:srgbClr val="FFC000">
                <a:lumMod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mj-lt"/>
              <a:ea typeface="+mn-ea"/>
              <a:cs typeface="+mn-cs"/>
            </a:endParaRPr>
          </a:p>
        </p:txBody>
      </p:sp>
      <p:sp>
        <p:nvSpPr>
          <p:cNvPr id="39" name="TextBox 38">
            <a:extLst>
              <a:ext uri="{FF2B5EF4-FFF2-40B4-BE49-F238E27FC236}">
                <a16:creationId xmlns:a16="http://schemas.microsoft.com/office/drawing/2014/main" id="{A618F4F4-8055-462B-AA51-6039BD1865F5}"/>
              </a:ext>
            </a:extLst>
          </p:cNvPr>
          <p:cNvSpPr txBox="1"/>
          <p:nvPr/>
        </p:nvSpPr>
        <p:spPr>
          <a:xfrm>
            <a:off x="8024642" y="2081537"/>
            <a:ext cx="3795371" cy="369332"/>
          </a:xfrm>
          <a:prstGeom prst="rect">
            <a:avLst/>
          </a:prstGeom>
          <a:noFill/>
        </p:spPr>
        <p:txBody>
          <a:bodyPr wrap="square" rtlCol="0">
            <a:spAutoFit/>
          </a:bodyPr>
          <a:lstStyle/>
          <a:p>
            <a:pPr algn="ctr">
              <a:defRPr/>
            </a:pPr>
            <a:r>
              <a:rPr lang="en-US" b="1" dirty="0">
                <a:solidFill>
                  <a:srgbClr val="191B1F"/>
                </a:solidFill>
                <a:latin typeface="+mj-lt"/>
              </a:rPr>
              <a:t>Key Points</a:t>
            </a:r>
          </a:p>
        </p:txBody>
      </p:sp>
      <p:sp>
        <p:nvSpPr>
          <p:cNvPr id="41" name="Rectangle 40">
            <a:extLst>
              <a:ext uri="{FF2B5EF4-FFF2-40B4-BE49-F238E27FC236}">
                <a16:creationId xmlns:a16="http://schemas.microsoft.com/office/drawing/2014/main" id="{73BD43B5-FF2C-4E9D-A0F6-5D4D7F52954C}"/>
              </a:ext>
            </a:extLst>
          </p:cNvPr>
          <p:cNvSpPr/>
          <p:nvPr/>
        </p:nvSpPr>
        <p:spPr>
          <a:xfrm>
            <a:off x="7673182" y="5828403"/>
            <a:ext cx="1627396" cy="482646"/>
          </a:xfrm>
          <a:prstGeom prst="rect">
            <a:avLst/>
          </a:prstGeom>
          <a:no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rgbClr val="FFC000">
                    <a:lumMod val="75000"/>
                  </a:srgbClr>
                </a:solidFill>
                <a:effectLst/>
                <a:uLnTx/>
                <a:uFillTx/>
                <a:latin typeface="+mj-lt"/>
                <a:ea typeface="+mn-ea"/>
                <a:cs typeface="+mn-cs"/>
              </a:rPr>
              <a:t>Key Takeaway</a:t>
            </a:r>
          </a:p>
        </p:txBody>
      </p:sp>
      <p:sp>
        <p:nvSpPr>
          <p:cNvPr id="43" name="TextBox 42">
            <a:extLst>
              <a:ext uri="{FF2B5EF4-FFF2-40B4-BE49-F238E27FC236}">
                <a16:creationId xmlns:a16="http://schemas.microsoft.com/office/drawing/2014/main" id="{59C44B62-87F6-4BC7-8D80-8DB929973164}"/>
              </a:ext>
            </a:extLst>
          </p:cNvPr>
          <p:cNvSpPr txBox="1"/>
          <p:nvPr/>
        </p:nvSpPr>
        <p:spPr>
          <a:xfrm>
            <a:off x="609599" y="1213010"/>
            <a:ext cx="10972801" cy="646331"/>
          </a:xfrm>
          <a:prstGeom prst="rect">
            <a:avLst/>
          </a:prstGeom>
          <a:noFill/>
        </p:spPr>
        <p:txBody>
          <a:bodyPr wrap="square">
            <a:spAutoFit/>
          </a:bodyPr>
          <a:lstStyle/>
          <a:p>
            <a:pPr algn="ctr"/>
            <a:r>
              <a:rPr lang="en-US" b="1" dirty="0">
                <a:solidFill>
                  <a:srgbClr val="339966"/>
                </a:solidFill>
                <a:latin typeface="+mj-lt"/>
              </a:rPr>
              <a:t>Gene Delivery Stents have the potential to introduce long-term cost savings to healthcare system and promote improved patient health with implants</a:t>
            </a:r>
          </a:p>
        </p:txBody>
      </p:sp>
      <p:sp>
        <p:nvSpPr>
          <p:cNvPr id="45" name="TextBox 44">
            <a:extLst>
              <a:ext uri="{FF2B5EF4-FFF2-40B4-BE49-F238E27FC236}">
                <a16:creationId xmlns:a16="http://schemas.microsoft.com/office/drawing/2014/main" id="{8CA0FE23-586D-4E20-972E-40FA0B810E1E}"/>
              </a:ext>
            </a:extLst>
          </p:cNvPr>
          <p:cNvSpPr txBox="1"/>
          <p:nvPr/>
        </p:nvSpPr>
        <p:spPr>
          <a:xfrm>
            <a:off x="4686300" y="-533400"/>
            <a:ext cx="2819400" cy="369332"/>
          </a:xfrm>
          <a:prstGeom prst="rect">
            <a:avLst/>
          </a:prstGeom>
          <a:solidFill>
            <a:srgbClr val="DF522F"/>
          </a:solidFill>
        </p:spPr>
        <p:txBody>
          <a:bodyPr wrap="square" rtlCol="0">
            <a:spAutoFit/>
          </a:bodyPr>
          <a:lstStyle/>
          <a:p>
            <a:pPr algn="ctr"/>
            <a:r>
              <a:rPr lang="en-US" dirty="0">
                <a:solidFill>
                  <a:schemeClr val="bg1"/>
                </a:solidFill>
              </a:rPr>
              <a:t>Dan</a:t>
            </a:r>
          </a:p>
        </p:txBody>
      </p:sp>
    </p:spTree>
    <p:extLst>
      <p:ext uri="{BB962C8B-B14F-4D97-AF65-F5344CB8AC3E}">
        <p14:creationId xmlns:p14="http://schemas.microsoft.com/office/powerpoint/2010/main" val="381549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17F7-D3BD-462F-AD06-2A32E07F14D5}"/>
              </a:ext>
            </a:extLst>
          </p:cNvPr>
          <p:cNvSpPr>
            <a:spLocks noGrp="1"/>
          </p:cNvSpPr>
          <p:nvPr>
            <p:ph type="title"/>
          </p:nvPr>
        </p:nvSpPr>
        <p:spPr>
          <a:xfrm>
            <a:off x="609600" y="274638"/>
            <a:ext cx="10972800" cy="944562"/>
          </a:xfrm>
        </p:spPr>
        <p:txBody>
          <a:bodyPr>
            <a:normAutofit/>
          </a:bodyPr>
          <a:lstStyle/>
          <a:p>
            <a:r>
              <a:rPr lang="en-US" sz="3200" b="1" dirty="0">
                <a:solidFill>
                  <a:schemeClr val="tx2">
                    <a:lumMod val="50000"/>
                  </a:schemeClr>
                </a:solidFill>
              </a:rPr>
              <a:t>Kick-off – Fall 2021</a:t>
            </a:r>
          </a:p>
        </p:txBody>
      </p:sp>
      <p:sp>
        <p:nvSpPr>
          <p:cNvPr id="3" name="Content Placeholder 2">
            <a:extLst>
              <a:ext uri="{FF2B5EF4-FFF2-40B4-BE49-F238E27FC236}">
                <a16:creationId xmlns:a16="http://schemas.microsoft.com/office/drawing/2014/main" id="{AC5E9578-36DB-4142-BC5B-1527D1306167}"/>
              </a:ext>
            </a:extLst>
          </p:cNvPr>
          <p:cNvSpPr>
            <a:spLocks noGrp="1"/>
          </p:cNvSpPr>
          <p:nvPr>
            <p:ph idx="1"/>
          </p:nvPr>
        </p:nvSpPr>
        <p:spPr/>
        <p:txBody>
          <a:bodyPr/>
          <a:lstStyle/>
          <a:p>
            <a:r>
              <a:rPr lang="en-US" dirty="0"/>
              <a:t>Sign up to become a </a:t>
            </a:r>
            <a:r>
              <a:rPr lang="en-US" dirty="0">
                <a:hlinkClick r:id="rId2"/>
              </a:rPr>
              <a:t>PBG member</a:t>
            </a:r>
            <a:r>
              <a:rPr lang="en-US" dirty="0"/>
              <a:t> to attend the Fall kick-off</a:t>
            </a:r>
          </a:p>
          <a:p>
            <a:r>
              <a:rPr lang="en-US" dirty="0"/>
              <a:t>Location and date TBD</a:t>
            </a:r>
          </a:p>
          <a:p>
            <a:r>
              <a:rPr lang="en-US" dirty="0"/>
              <a:t>Happy Hour</a:t>
            </a:r>
          </a:p>
          <a:p>
            <a:r>
              <a:rPr lang="en-US" dirty="0"/>
              <a:t>Many top firms attending as guests</a:t>
            </a:r>
          </a:p>
          <a:p>
            <a:endParaRPr lang="en-US" dirty="0"/>
          </a:p>
          <a:p>
            <a:r>
              <a:rPr lang="en-US" dirty="0"/>
              <a:t>Network with firms, alumni and other PBG members</a:t>
            </a:r>
          </a:p>
          <a:p>
            <a:r>
              <a:rPr lang="en-US" dirty="0"/>
              <a:t>Learn about new PBG projects for Fall 2021</a:t>
            </a:r>
          </a:p>
          <a:p>
            <a:r>
              <a:rPr lang="en-US" dirty="0"/>
              <a:t>Food and drinks</a:t>
            </a:r>
          </a:p>
          <a:p>
            <a:endParaRPr lang="en-US" dirty="0"/>
          </a:p>
          <a:p>
            <a:pPr lvl="1"/>
            <a:endParaRPr lang="en-US" dirty="0"/>
          </a:p>
        </p:txBody>
      </p:sp>
      <p:sp>
        <p:nvSpPr>
          <p:cNvPr id="4" name="Slide Number Placeholder 3">
            <a:extLst>
              <a:ext uri="{FF2B5EF4-FFF2-40B4-BE49-F238E27FC236}">
                <a16:creationId xmlns:a16="http://schemas.microsoft.com/office/drawing/2014/main" id="{4FBF5148-07CB-4094-B070-80945349627C}"/>
              </a:ext>
            </a:extLst>
          </p:cNvPr>
          <p:cNvSpPr>
            <a:spLocks noGrp="1"/>
          </p:cNvSpPr>
          <p:nvPr>
            <p:ph type="sldNum" sz="quarter" idx="12"/>
          </p:nvPr>
        </p:nvSpPr>
        <p:spPr>
          <a:xfrm>
            <a:off x="4673600" y="6356351"/>
            <a:ext cx="2844800" cy="365125"/>
          </a:xfrm>
        </p:spPr>
        <p:txBody>
          <a:bodyPr/>
          <a:lstStyle/>
          <a:p>
            <a:fld id="{7E90C50F-38B1-4577-B92F-5D93F39DA521}" type="slidenum">
              <a:rPr lang="en-US" smtClean="0"/>
              <a:t>17</a:t>
            </a:fld>
            <a:endParaRPr lang="en-US" dirty="0"/>
          </a:p>
        </p:txBody>
      </p:sp>
      <p:sp>
        <p:nvSpPr>
          <p:cNvPr id="5" name="TextBox 4">
            <a:extLst>
              <a:ext uri="{FF2B5EF4-FFF2-40B4-BE49-F238E27FC236}">
                <a16:creationId xmlns:a16="http://schemas.microsoft.com/office/drawing/2014/main" id="{BD9E271E-B08F-47B0-B9D8-FE169E3F6DED}"/>
              </a:ext>
            </a:extLst>
          </p:cNvPr>
          <p:cNvSpPr txBox="1"/>
          <p:nvPr/>
        </p:nvSpPr>
        <p:spPr>
          <a:xfrm>
            <a:off x="4686300" y="-533400"/>
            <a:ext cx="2819400" cy="369332"/>
          </a:xfrm>
          <a:prstGeom prst="rect">
            <a:avLst/>
          </a:prstGeom>
          <a:solidFill>
            <a:srgbClr val="1A4066"/>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Dhairya</a:t>
            </a:r>
          </a:p>
        </p:txBody>
      </p:sp>
    </p:spTree>
    <p:extLst>
      <p:ext uri="{BB962C8B-B14F-4D97-AF65-F5344CB8AC3E}">
        <p14:creationId xmlns:p14="http://schemas.microsoft.com/office/powerpoint/2010/main" val="1647800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6F8D-3E86-4673-B01A-525C39141105}"/>
              </a:ext>
            </a:extLst>
          </p:cNvPr>
          <p:cNvSpPr>
            <a:spLocks noGrp="1"/>
          </p:cNvSpPr>
          <p:nvPr>
            <p:ph type="title"/>
          </p:nvPr>
        </p:nvSpPr>
        <p:spPr>
          <a:xfrm>
            <a:off x="609600" y="274638"/>
            <a:ext cx="10972800" cy="905150"/>
          </a:xfrm>
        </p:spPr>
        <p:txBody>
          <a:bodyPr>
            <a:noAutofit/>
          </a:bodyPr>
          <a:lstStyle/>
          <a:p>
            <a:r>
              <a:rPr lang="en-US" sz="2800" b="1" dirty="0">
                <a:solidFill>
                  <a:schemeClr val="tx2">
                    <a:lumMod val="50000"/>
                  </a:schemeClr>
                </a:solidFill>
                <a:latin typeface="+mj-lt"/>
              </a:rPr>
              <a:t>Join us and make a real impact on your career outcomes</a:t>
            </a:r>
          </a:p>
        </p:txBody>
      </p:sp>
      <p:sp>
        <p:nvSpPr>
          <p:cNvPr id="3" name="Content Placeholder 2">
            <a:extLst>
              <a:ext uri="{FF2B5EF4-FFF2-40B4-BE49-F238E27FC236}">
                <a16:creationId xmlns:a16="http://schemas.microsoft.com/office/drawing/2014/main" id="{7E5D9AFF-141A-4CAD-B05B-55E75134B5B0}"/>
              </a:ext>
            </a:extLst>
          </p:cNvPr>
          <p:cNvSpPr>
            <a:spLocks noGrp="1"/>
          </p:cNvSpPr>
          <p:nvPr>
            <p:ph idx="1"/>
          </p:nvPr>
        </p:nvSpPr>
        <p:spPr>
          <a:xfrm>
            <a:off x="609600" y="1363405"/>
            <a:ext cx="10972800" cy="2304616"/>
          </a:xfrm>
        </p:spPr>
        <p:txBody>
          <a:bodyPr>
            <a:normAutofit fontScale="85000" lnSpcReduction="20000"/>
          </a:bodyPr>
          <a:lstStyle/>
          <a:p>
            <a:r>
              <a:rPr lang="en-US" sz="2000" dirty="0">
                <a:latin typeface="+mn-lt"/>
              </a:rPr>
              <a:t>Follow this </a:t>
            </a:r>
            <a:r>
              <a:rPr lang="en-US" sz="2000" dirty="0">
                <a:solidFill>
                  <a:schemeClr val="accent3"/>
                </a:solidFill>
                <a:latin typeface="+mn-lt"/>
                <a:hlinkClick r:id="rId3">
                  <a:extLst>
                    <a:ext uri="{A12FA001-AC4F-418D-AE19-62706E023703}">
                      <ahyp:hlinkClr xmlns:ahyp="http://schemas.microsoft.com/office/drawing/2018/hyperlinkcolor" xmlns="" val="tx"/>
                    </a:ext>
                  </a:extLst>
                </a:hlinkClick>
              </a:rPr>
              <a:t>website</a:t>
            </a:r>
            <a:r>
              <a:rPr lang="en-US" sz="2000" dirty="0">
                <a:latin typeface="+mn-lt"/>
              </a:rPr>
              <a:t> for instructions on how to sign up as a PBG Member</a:t>
            </a:r>
          </a:p>
          <a:p>
            <a:endParaRPr lang="en-US" sz="2000" dirty="0">
              <a:latin typeface="+mn-lt"/>
            </a:endParaRPr>
          </a:p>
          <a:p>
            <a:r>
              <a:rPr lang="en-US" sz="2000" dirty="0">
                <a:latin typeface="+mn-lt"/>
              </a:rPr>
              <a:t>Contact us at </a:t>
            </a:r>
            <a:r>
              <a:rPr lang="en-US" sz="2000" dirty="0">
                <a:solidFill>
                  <a:schemeClr val="accent3"/>
                </a:solidFill>
                <a:latin typeface="+mn-lt"/>
                <a:hlinkClick r:id="rId4">
                  <a:extLst>
                    <a:ext uri="{A12FA001-AC4F-418D-AE19-62706E023703}">
                      <ahyp:hlinkClr xmlns:ahyp="http://schemas.microsoft.com/office/drawing/2018/hyperlinkcolor" xmlns="" val="tx"/>
                    </a:ext>
                  </a:extLst>
                </a:hlinkClick>
              </a:rPr>
              <a:t>info.pbgconsulting@gmail.com</a:t>
            </a:r>
            <a:r>
              <a:rPr lang="en-US" sz="2000" dirty="0">
                <a:solidFill>
                  <a:schemeClr val="accent3"/>
                </a:solidFill>
                <a:latin typeface="+mn-lt"/>
              </a:rPr>
              <a:t> </a:t>
            </a:r>
            <a:r>
              <a:rPr lang="en-US" sz="2000" dirty="0">
                <a:latin typeface="+mn-lt"/>
              </a:rPr>
              <a:t>with any queries</a:t>
            </a:r>
          </a:p>
          <a:p>
            <a:endParaRPr lang="en-US" sz="2000" dirty="0">
              <a:latin typeface="+mn-lt"/>
            </a:endParaRPr>
          </a:p>
          <a:p>
            <a:r>
              <a:rPr lang="en-US" sz="2000" dirty="0">
                <a:latin typeface="+mn-lt"/>
              </a:rPr>
              <a:t>Follow us on </a:t>
            </a:r>
            <a:r>
              <a:rPr lang="en-US" sz="2000" dirty="0">
                <a:solidFill>
                  <a:schemeClr val="accent3"/>
                </a:solidFill>
                <a:latin typeface="+mn-lt"/>
                <a:hlinkClick r:id="rId5">
                  <a:extLst>
                    <a:ext uri="{A12FA001-AC4F-418D-AE19-62706E023703}">
                      <ahyp:hlinkClr xmlns:ahyp="http://schemas.microsoft.com/office/drawing/2018/hyperlinkcolor" xmlns="" val="tx"/>
                    </a:ext>
                  </a:extLst>
                </a:hlinkClick>
              </a:rPr>
              <a:t>LinkedIn</a:t>
            </a:r>
            <a:r>
              <a:rPr lang="en-US" sz="2000" dirty="0">
                <a:latin typeface="+mn-lt"/>
              </a:rPr>
              <a:t> and on </a:t>
            </a:r>
            <a:r>
              <a:rPr lang="en-US" sz="2000" dirty="0">
                <a:solidFill>
                  <a:schemeClr val="accent3"/>
                </a:solidFill>
                <a:latin typeface="+mn-lt"/>
                <a:hlinkClick r:id="rId6">
                  <a:extLst>
                    <a:ext uri="{A12FA001-AC4F-418D-AE19-62706E023703}">
                      <ahyp:hlinkClr xmlns:ahyp="http://schemas.microsoft.com/office/drawing/2018/hyperlinkcolor" xmlns="" val="tx"/>
                    </a:ext>
                  </a:extLst>
                </a:hlinkClick>
              </a:rPr>
              <a:t>Instagram</a:t>
            </a:r>
            <a:endParaRPr lang="en-US" sz="2000" dirty="0">
              <a:solidFill>
                <a:schemeClr val="accent3"/>
              </a:solidFill>
              <a:latin typeface="+mn-lt"/>
            </a:endParaRPr>
          </a:p>
          <a:p>
            <a:pPr lvl="1"/>
            <a:r>
              <a:rPr lang="en-US" sz="2000" dirty="0">
                <a:latin typeface="+mn-lt"/>
              </a:rPr>
              <a:t>Join PBG and show it on your LinkedIn profile (recruiters notice it!)</a:t>
            </a:r>
          </a:p>
          <a:p>
            <a:pPr marL="457200" lvl="1" indent="0">
              <a:buNone/>
            </a:pPr>
            <a:endParaRPr lang="en-US" sz="2000" dirty="0">
              <a:latin typeface="+mn-lt"/>
            </a:endParaRPr>
          </a:p>
          <a:p>
            <a:r>
              <a:rPr lang="en-US" sz="2000" dirty="0">
                <a:latin typeface="+mn-lt"/>
              </a:rPr>
              <a:t>Tune in to our </a:t>
            </a:r>
            <a:r>
              <a:rPr lang="en-US" sz="2000" dirty="0">
                <a:solidFill>
                  <a:schemeClr val="accent3"/>
                </a:solidFill>
                <a:latin typeface="+mn-lt"/>
                <a:hlinkClick r:id="rId7">
                  <a:extLst>
                    <a:ext uri="{A12FA001-AC4F-418D-AE19-62706E023703}">
                      <ahyp:hlinkClr xmlns:ahyp="http://schemas.microsoft.com/office/drawing/2018/hyperlinkcolor" xmlns="" val="tx"/>
                    </a:ext>
                  </a:extLst>
                </a:hlinkClick>
              </a:rPr>
              <a:t>Science to Suits</a:t>
            </a:r>
            <a:r>
              <a:rPr lang="en-US" sz="2000" dirty="0">
                <a:latin typeface="+mn-lt"/>
              </a:rPr>
              <a:t> podcast hosted by Daniel Jacome and Jerrick To</a:t>
            </a:r>
          </a:p>
          <a:p>
            <a:pPr marL="0" indent="0">
              <a:buNone/>
            </a:pPr>
            <a:endParaRPr lang="en-US" sz="2000" dirty="0">
              <a:latin typeface="+mn-lt"/>
            </a:endParaRPr>
          </a:p>
        </p:txBody>
      </p:sp>
      <p:sp>
        <p:nvSpPr>
          <p:cNvPr id="4" name="Slide Number Placeholder 3">
            <a:extLst>
              <a:ext uri="{FF2B5EF4-FFF2-40B4-BE49-F238E27FC236}">
                <a16:creationId xmlns:a16="http://schemas.microsoft.com/office/drawing/2014/main" id="{6E8CF62B-2767-4252-9C38-7C79E9B2B63F}"/>
              </a:ext>
            </a:extLst>
          </p:cNvPr>
          <p:cNvSpPr>
            <a:spLocks noGrp="1"/>
          </p:cNvSpPr>
          <p:nvPr>
            <p:ph type="sldNum" sz="quarter" idx="12"/>
          </p:nvPr>
        </p:nvSpPr>
        <p:spPr>
          <a:xfrm>
            <a:off x="4673600" y="6356351"/>
            <a:ext cx="2844800" cy="365125"/>
          </a:xfrm>
        </p:spPr>
        <p:txBody>
          <a:bodyPr/>
          <a:lstStyle/>
          <a:p>
            <a:fld id="{7E90C50F-38B1-4577-B92F-5D93F39DA521}" type="slidenum">
              <a:rPr lang="en-US" smtClean="0">
                <a:solidFill>
                  <a:schemeClr val="bg1">
                    <a:lumMod val="50000"/>
                  </a:schemeClr>
                </a:solidFill>
                <a:latin typeface="+mj-lt"/>
              </a:rPr>
              <a:pPr/>
              <a:t>18</a:t>
            </a:fld>
            <a:endParaRPr lang="en-US" dirty="0">
              <a:solidFill>
                <a:schemeClr val="bg1">
                  <a:lumMod val="50000"/>
                </a:schemeClr>
              </a:solidFill>
              <a:latin typeface="+mj-lt"/>
            </a:endParaRPr>
          </a:p>
        </p:txBody>
      </p:sp>
      <p:pic>
        <p:nvPicPr>
          <p:cNvPr id="6" name="Picture 4" descr="McKinsey and Company">
            <a:extLst>
              <a:ext uri="{FF2B5EF4-FFF2-40B4-BE49-F238E27FC236}">
                <a16:creationId xmlns:a16="http://schemas.microsoft.com/office/drawing/2014/main" id="{E83EE02E-BCDE-4029-AFFD-90BDDDECA83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 y="5136616"/>
            <a:ext cx="2209800" cy="762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erix and Herspiegel Consulting Announce Strategic Partnership to serve  pharmaceutical and biotechnology business managers - Verix">
            <a:extLst>
              <a:ext uri="{FF2B5EF4-FFF2-40B4-BE49-F238E27FC236}">
                <a16:creationId xmlns:a16="http://schemas.microsoft.com/office/drawing/2014/main" id="{91F67850-CF56-490C-97E5-B96CBE7CCDE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1068" y="4958302"/>
            <a:ext cx="1504618" cy="10080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S Associates - Wikipedia">
            <a:extLst>
              <a:ext uri="{FF2B5EF4-FFF2-40B4-BE49-F238E27FC236}">
                <a16:creationId xmlns:a16="http://schemas.microsoft.com/office/drawing/2014/main" id="{013DA458-76A1-4F9C-99B8-81EEF978ED2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9334" b="10759"/>
          <a:stretch/>
        </p:blipFill>
        <p:spPr bwMode="auto">
          <a:xfrm>
            <a:off x="7531052" y="4907396"/>
            <a:ext cx="1452559" cy="11607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owering Healthcare with Connected Intelligence - IQVIA">
            <a:extLst>
              <a:ext uri="{FF2B5EF4-FFF2-40B4-BE49-F238E27FC236}">
                <a16:creationId xmlns:a16="http://schemas.microsoft.com/office/drawing/2014/main" id="{A4695884-0F71-47D8-95E9-6CF0B1AD8F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5228331"/>
            <a:ext cx="2570063" cy="4498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ome - Putnam Associates Careers">
            <a:extLst>
              <a:ext uri="{FF2B5EF4-FFF2-40B4-BE49-F238E27FC236}">
                <a16:creationId xmlns:a16="http://schemas.microsoft.com/office/drawing/2014/main" id="{B72C156F-FDD4-41E5-BF10-A7A81372011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220200" y="5115688"/>
            <a:ext cx="2362200" cy="744121"/>
          </a:xfrm>
          <a:prstGeom prst="rect">
            <a:avLst/>
          </a:prstGeom>
          <a:noFill/>
          <a:extLst>
            <a:ext uri="{909E8E84-426E-40DD-AFC4-6F175D3DCCD1}">
              <a14:hiddenFill xmlns:a14="http://schemas.microsoft.com/office/drawing/2010/main">
                <a:solidFill>
                  <a:srgbClr val="FFFFFF"/>
                </a:solidFill>
              </a14:hiddenFill>
            </a:ext>
          </a:extLst>
        </p:spPr>
      </p:pic>
      <p:sp>
        <p:nvSpPr>
          <p:cNvPr id="11" name="Left Brace 10">
            <a:extLst>
              <a:ext uri="{FF2B5EF4-FFF2-40B4-BE49-F238E27FC236}">
                <a16:creationId xmlns:a16="http://schemas.microsoft.com/office/drawing/2014/main" id="{F823178E-BC66-4449-ABF7-CF6285C87680}"/>
              </a:ext>
            </a:extLst>
          </p:cNvPr>
          <p:cNvSpPr/>
          <p:nvPr/>
        </p:nvSpPr>
        <p:spPr>
          <a:xfrm rot="5400000">
            <a:off x="5829681" y="-582434"/>
            <a:ext cx="621535" cy="11036303"/>
          </a:xfrm>
          <a:prstGeom prst="leftBrace">
            <a:avLst>
              <a:gd name="adj1" fmla="val 8333"/>
              <a:gd name="adj2" fmla="val 51671"/>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FDC10F91-C426-4742-9645-A9CF2B96F2CA}"/>
              </a:ext>
            </a:extLst>
          </p:cNvPr>
          <p:cNvSpPr txBox="1"/>
          <p:nvPr/>
        </p:nvSpPr>
        <p:spPr>
          <a:xfrm>
            <a:off x="4572742" y="4108220"/>
            <a:ext cx="290175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Industry Sponsors</a:t>
            </a:r>
          </a:p>
        </p:txBody>
      </p:sp>
      <p:sp>
        <p:nvSpPr>
          <p:cNvPr id="13" name="TextBox 12">
            <a:extLst>
              <a:ext uri="{FF2B5EF4-FFF2-40B4-BE49-F238E27FC236}">
                <a16:creationId xmlns:a16="http://schemas.microsoft.com/office/drawing/2014/main" id="{BB4043C1-F21E-4D2B-8DBA-4990250ACFBA}"/>
              </a:ext>
            </a:extLst>
          </p:cNvPr>
          <p:cNvSpPr txBox="1"/>
          <p:nvPr/>
        </p:nvSpPr>
        <p:spPr>
          <a:xfrm>
            <a:off x="4686300" y="-533400"/>
            <a:ext cx="2819400" cy="369332"/>
          </a:xfrm>
          <a:prstGeom prst="rect">
            <a:avLst/>
          </a:prstGeom>
          <a:solidFill>
            <a:srgbClr val="1A4066"/>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Dhairya</a:t>
            </a:r>
          </a:p>
        </p:txBody>
      </p:sp>
    </p:spTree>
    <p:extLst>
      <p:ext uri="{BB962C8B-B14F-4D97-AF65-F5344CB8AC3E}">
        <p14:creationId xmlns:p14="http://schemas.microsoft.com/office/powerpoint/2010/main" val="2562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EDCC-C95E-423D-A8A6-79684C9D33A1}"/>
              </a:ext>
            </a:extLst>
          </p:cNvPr>
          <p:cNvSpPr>
            <a:spLocks noGrp="1"/>
          </p:cNvSpPr>
          <p:nvPr>
            <p:ph type="title"/>
          </p:nvPr>
        </p:nvSpPr>
        <p:spPr>
          <a:xfrm>
            <a:off x="609600" y="274638"/>
            <a:ext cx="10972800" cy="868362"/>
          </a:xfrm>
        </p:spPr>
        <p:txBody>
          <a:bodyPr/>
          <a:lstStyle/>
          <a:p>
            <a:r>
              <a:rPr lang="en-US" b="1" dirty="0">
                <a:solidFill>
                  <a:schemeClr val="tx2">
                    <a:lumMod val="50000"/>
                  </a:schemeClr>
                </a:solidFill>
                <a:latin typeface="+mj-lt"/>
              </a:rPr>
              <a:t>Presenting Team</a:t>
            </a:r>
          </a:p>
        </p:txBody>
      </p:sp>
      <p:sp>
        <p:nvSpPr>
          <p:cNvPr id="4" name="Slide Number Placeholder 3">
            <a:extLst>
              <a:ext uri="{FF2B5EF4-FFF2-40B4-BE49-F238E27FC236}">
                <a16:creationId xmlns:a16="http://schemas.microsoft.com/office/drawing/2014/main" id="{05A0C63C-BF95-47C7-B79A-86780376044A}"/>
              </a:ext>
            </a:extLst>
          </p:cNvPr>
          <p:cNvSpPr>
            <a:spLocks noGrp="1"/>
          </p:cNvSpPr>
          <p:nvPr>
            <p:ph type="sldNum" sz="quarter" idx="12"/>
          </p:nvPr>
        </p:nvSpPr>
        <p:spPr>
          <a:xfrm>
            <a:off x="4673600" y="6356351"/>
            <a:ext cx="2844800" cy="365125"/>
          </a:xfrm>
        </p:spPr>
        <p:txBody>
          <a:bodyPr/>
          <a:lstStyle/>
          <a:p>
            <a:fld id="{7E90C50F-38B1-4577-B92F-5D93F39DA521}" type="slidenum">
              <a:rPr lang="en-US" smtClean="0">
                <a:solidFill>
                  <a:schemeClr val="bg1">
                    <a:lumMod val="50000"/>
                  </a:schemeClr>
                </a:solidFill>
                <a:latin typeface="+mj-lt"/>
              </a:rPr>
              <a:pPr/>
              <a:t>2</a:t>
            </a:fld>
            <a:endParaRPr lang="en-US" dirty="0">
              <a:solidFill>
                <a:schemeClr val="bg1">
                  <a:lumMod val="50000"/>
                </a:schemeClr>
              </a:solidFill>
              <a:latin typeface="+mj-lt"/>
            </a:endParaRPr>
          </a:p>
        </p:txBody>
      </p:sp>
      <p:sp>
        <p:nvSpPr>
          <p:cNvPr id="17" name="TextBox 16">
            <a:extLst>
              <a:ext uri="{FF2B5EF4-FFF2-40B4-BE49-F238E27FC236}">
                <a16:creationId xmlns:a16="http://schemas.microsoft.com/office/drawing/2014/main" id="{B0C32798-5672-49D4-ADFD-BE9A028D3C3E}"/>
              </a:ext>
            </a:extLst>
          </p:cNvPr>
          <p:cNvSpPr txBox="1"/>
          <p:nvPr/>
        </p:nvSpPr>
        <p:spPr>
          <a:xfrm>
            <a:off x="209066" y="3538707"/>
            <a:ext cx="1912658" cy="1169551"/>
          </a:xfrm>
          <a:prstGeom prst="rect">
            <a:avLst/>
          </a:prstGeom>
          <a:noFill/>
        </p:spPr>
        <p:txBody>
          <a:bodyPr wrap="square" rtlCol="0">
            <a:spAutoFit/>
          </a:bodyPr>
          <a:lstStyle/>
          <a:p>
            <a:pPr algn="ctr"/>
            <a:r>
              <a:rPr lang="en-US" sz="2000" b="1" dirty="0">
                <a:solidFill>
                  <a:srgbClr val="1F3A73"/>
                </a:solidFill>
                <a:latin typeface="Arial" panose="020B0604020202020204" pitchFamily="34" charset="0"/>
                <a:cs typeface="Arial" panose="020B0604020202020204" pitchFamily="34" charset="0"/>
              </a:rPr>
              <a:t>Varun Bahl</a:t>
            </a:r>
          </a:p>
          <a:p>
            <a:pPr algn="ctr"/>
            <a:r>
              <a:rPr lang="en-US" sz="1500" dirty="0">
                <a:cs typeface="Arial"/>
              </a:rPr>
              <a:t>Ph.D. Candidate in Pharmacology</a:t>
            </a:r>
          </a:p>
          <a:p>
            <a:endParaRPr lang="en-US" sz="2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683A9F6-9191-4CF6-992F-B9F39C89821B}"/>
              </a:ext>
            </a:extLst>
          </p:cNvPr>
          <p:cNvSpPr txBox="1"/>
          <p:nvPr/>
        </p:nvSpPr>
        <p:spPr>
          <a:xfrm>
            <a:off x="6577973" y="3538707"/>
            <a:ext cx="2071666" cy="1169551"/>
          </a:xfrm>
          <a:prstGeom prst="rect">
            <a:avLst/>
          </a:prstGeom>
          <a:noFill/>
        </p:spPr>
        <p:txBody>
          <a:bodyPr wrap="square" rtlCol="0">
            <a:spAutoFit/>
          </a:bodyPr>
          <a:lstStyle/>
          <a:p>
            <a:pPr algn="ctr"/>
            <a:r>
              <a:rPr lang="en-US" sz="2000" b="1" dirty="0">
                <a:solidFill>
                  <a:srgbClr val="1F3A73"/>
                </a:solidFill>
                <a:latin typeface="Arial" panose="020B0604020202020204" pitchFamily="34" charset="0"/>
                <a:cs typeface="Arial" panose="020B0604020202020204" pitchFamily="34" charset="0"/>
              </a:rPr>
              <a:t>Adrienne Jo</a:t>
            </a:r>
          </a:p>
          <a:p>
            <a:pPr algn="ctr"/>
            <a:r>
              <a:rPr lang="en-US" sz="1500" dirty="0">
                <a:cs typeface="Arial"/>
              </a:rPr>
              <a:t>Ph.D. Candidate in Pharmacology</a:t>
            </a:r>
          </a:p>
          <a:p>
            <a:endParaRPr lang="en-US" sz="20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42926C5-D8E3-484D-9A49-317814D30C03}"/>
              </a:ext>
            </a:extLst>
          </p:cNvPr>
          <p:cNvSpPr txBox="1"/>
          <p:nvPr/>
        </p:nvSpPr>
        <p:spPr>
          <a:xfrm>
            <a:off x="9929451" y="3538707"/>
            <a:ext cx="2071666" cy="1169551"/>
          </a:xfrm>
          <a:prstGeom prst="rect">
            <a:avLst/>
          </a:prstGeom>
          <a:solidFill>
            <a:schemeClr val="bg1"/>
          </a:solidFill>
        </p:spPr>
        <p:txBody>
          <a:bodyPr wrap="square" rtlCol="0">
            <a:spAutoFit/>
          </a:bodyPr>
          <a:lstStyle/>
          <a:p>
            <a:pPr algn="ctr"/>
            <a:r>
              <a:rPr lang="en-US" sz="2000" b="1" dirty="0">
                <a:solidFill>
                  <a:srgbClr val="1F3A73"/>
                </a:solidFill>
                <a:latin typeface="Arial" panose="020B0604020202020204" pitchFamily="34" charset="0"/>
                <a:cs typeface="Arial" panose="020B0604020202020204" pitchFamily="34" charset="0"/>
              </a:rPr>
              <a:t>Dhairya Patel</a:t>
            </a:r>
          </a:p>
          <a:p>
            <a:pPr algn="ctr"/>
            <a:r>
              <a:rPr lang="en-US" sz="1500" dirty="0"/>
              <a:t>Master of Biotechnology</a:t>
            </a:r>
            <a:endParaRPr lang="en-US" sz="1500" dirty="0">
              <a:cs typeface="Arial"/>
            </a:endParaRPr>
          </a:p>
          <a:p>
            <a:pPr algn="ctr"/>
            <a:endParaRPr lang="en-US" sz="20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E7727E5-F0E7-479C-95F0-24B7ED68A87F}"/>
              </a:ext>
            </a:extLst>
          </p:cNvPr>
          <p:cNvSpPr txBox="1"/>
          <p:nvPr/>
        </p:nvSpPr>
        <p:spPr>
          <a:xfrm>
            <a:off x="3220240" y="3538707"/>
            <a:ext cx="2071666" cy="1169551"/>
          </a:xfrm>
          <a:prstGeom prst="rect">
            <a:avLst/>
          </a:prstGeom>
          <a:noFill/>
        </p:spPr>
        <p:txBody>
          <a:bodyPr wrap="square" rtlCol="0">
            <a:spAutoFit/>
          </a:bodyPr>
          <a:lstStyle/>
          <a:p>
            <a:pPr algn="ctr"/>
            <a:r>
              <a:rPr lang="en-US" sz="2000" b="1" dirty="0">
                <a:solidFill>
                  <a:srgbClr val="1F3A73"/>
                </a:solidFill>
                <a:latin typeface="Arial" panose="020B0604020202020204" pitchFamily="34" charset="0"/>
                <a:cs typeface="Arial" panose="020B0604020202020204" pitchFamily="34" charset="0"/>
              </a:rPr>
              <a:t>Daniel Jacome</a:t>
            </a:r>
          </a:p>
          <a:p>
            <a:pPr algn="ctr"/>
            <a:r>
              <a:rPr lang="en-US" sz="1500" dirty="0">
                <a:cs typeface="Arial"/>
              </a:rPr>
              <a:t>Ph.D. Candidate in Pharmacology</a:t>
            </a:r>
          </a:p>
          <a:p>
            <a:endParaRPr lang="en-US" sz="2000"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4213F05A-3D14-47FC-A2D8-8342A1B064A4}"/>
              </a:ext>
            </a:extLst>
          </p:cNvPr>
          <p:cNvPicPr>
            <a:picLocks/>
          </p:cNvPicPr>
          <p:nvPr/>
        </p:nvPicPr>
        <p:blipFill>
          <a:blip r:embed="rId2" cstate="print">
            <a:extLst>
              <a:ext uri="{28A0092B-C50C-407E-A947-70E740481C1C}">
                <a14:useLocalDpi xmlns:a14="http://schemas.microsoft.com/office/drawing/2010/main" val="0"/>
              </a:ext>
            </a:extLst>
          </a:blip>
          <a:srcRect l="8424" r="8424"/>
          <a:stretch/>
        </p:blipFill>
        <p:spPr>
          <a:xfrm>
            <a:off x="287570" y="1600557"/>
            <a:ext cx="1755649" cy="1755290"/>
          </a:xfrm>
          <a:prstGeom prst="ellipse">
            <a:avLst/>
          </a:prstGeom>
          <a:ln w="9525">
            <a:solidFill>
              <a:schemeClr val="tx2"/>
            </a:solidFill>
          </a:ln>
        </p:spPr>
      </p:pic>
      <p:sp>
        <p:nvSpPr>
          <p:cNvPr id="24" name="Rectangle 23">
            <a:extLst>
              <a:ext uri="{FF2B5EF4-FFF2-40B4-BE49-F238E27FC236}">
                <a16:creationId xmlns:a16="http://schemas.microsoft.com/office/drawing/2014/main" id="{BEFBC2EC-C384-4C1E-95DC-CC64542F07F6}"/>
              </a:ext>
            </a:extLst>
          </p:cNvPr>
          <p:cNvSpPr/>
          <p:nvPr/>
        </p:nvSpPr>
        <p:spPr>
          <a:xfrm>
            <a:off x="6850312" y="4679392"/>
            <a:ext cx="1433149" cy="323165"/>
          </a:xfrm>
          <a:prstGeom prst="rect">
            <a:avLst/>
          </a:prstGeom>
        </p:spPr>
        <p:txBody>
          <a:bodyPr wrap="none">
            <a:spAutoFit/>
          </a:bodyPr>
          <a:lstStyle/>
          <a:p>
            <a:pPr algn="ctr">
              <a:buClr>
                <a:srgbClr val="000000"/>
              </a:buClr>
            </a:pPr>
            <a:r>
              <a:rPr lang="en-US" sz="1500" dirty="0">
                <a:cs typeface="Arial"/>
              </a:rPr>
              <a:t>VP Operations</a:t>
            </a:r>
          </a:p>
        </p:txBody>
      </p:sp>
      <p:sp>
        <p:nvSpPr>
          <p:cNvPr id="25" name="Rectangle 24">
            <a:extLst>
              <a:ext uri="{FF2B5EF4-FFF2-40B4-BE49-F238E27FC236}">
                <a16:creationId xmlns:a16="http://schemas.microsoft.com/office/drawing/2014/main" id="{FFFCE4E2-8E14-4F43-9B95-EC7F8C70F8F2}"/>
              </a:ext>
            </a:extLst>
          </p:cNvPr>
          <p:cNvSpPr/>
          <p:nvPr/>
        </p:nvSpPr>
        <p:spPr>
          <a:xfrm>
            <a:off x="464048" y="4679392"/>
            <a:ext cx="1402692" cy="323165"/>
          </a:xfrm>
          <a:prstGeom prst="rect">
            <a:avLst/>
          </a:prstGeom>
        </p:spPr>
        <p:txBody>
          <a:bodyPr wrap="none">
            <a:spAutoFit/>
          </a:bodyPr>
          <a:lstStyle/>
          <a:p>
            <a:pPr algn="ctr">
              <a:buClr>
                <a:srgbClr val="000000"/>
              </a:buClr>
            </a:pPr>
            <a:r>
              <a:rPr lang="en-US" sz="1500" dirty="0">
                <a:cs typeface="Arial"/>
              </a:rPr>
              <a:t>VP Consulting</a:t>
            </a:r>
          </a:p>
        </p:txBody>
      </p:sp>
      <p:sp>
        <p:nvSpPr>
          <p:cNvPr id="26" name="Rectangle 25">
            <a:extLst>
              <a:ext uri="{FF2B5EF4-FFF2-40B4-BE49-F238E27FC236}">
                <a16:creationId xmlns:a16="http://schemas.microsoft.com/office/drawing/2014/main" id="{B1161057-AB5B-473E-8771-1A4DC2251FA0}"/>
              </a:ext>
            </a:extLst>
          </p:cNvPr>
          <p:cNvSpPr/>
          <p:nvPr/>
        </p:nvSpPr>
        <p:spPr>
          <a:xfrm>
            <a:off x="10310304" y="4679392"/>
            <a:ext cx="1309975" cy="323165"/>
          </a:xfrm>
          <a:prstGeom prst="rect">
            <a:avLst/>
          </a:prstGeom>
        </p:spPr>
        <p:txBody>
          <a:bodyPr wrap="none">
            <a:spAutoFit/>
          </a:bodyPr>
          <a:lstStyle/>
          <a:p>
            <a:pPr algn="ctr">
              <a:buClr>
                <a:srgbClr val="000000"/>
              </a:buClr>
            </a:pPr>
            <a:r>
              <a:rPr lang="en-US" sz="1500" dirty="0">
                <a:cs typeface="Arial"/>
              </a:rPr>
              <a:t>Co-President</a:t>
            </a:r>
          </a:p>
        </p:txBody>
      </p:sp>
      <p:sp>
        <p:nvSpPr>
          <p:cNvPr id="27" name="Rectangle 26">
            <a:extLst>
              <a:ext uri="{FF2B5EF4-FFF2-40B4-BE49-F238E27FC236}">
                <a16:creationId xmlns:a16="http://schemas.microsoft.com/office/drawing/2014/main" id="{231996A6-E964-4258-877C-D2CB2EEF3A32}"/>
              </a:ext>
            </a:extLst>
          </p:cNvPr>
          <p:cNvSpPr/>
          <p:nvPr/>
        </p:nvSpPr>
        <p:spPr>
          <a:xfrm>
            <a:off x="3369884" y="4679392"/>
            <a:ext cx="1781321" cy="323165"/>
          </a:xfrm>
          <a:prstGeom prst="rect">
            <a:avLst/>
          </a:prstGeom>
        </p:spPr>
        <p:txBody>
          <a:bodyPr wrap="none">
            <a:spAutoFit/>
          </a:bodyPr>
          <a:lstStyle/>
          <a:p>
            <a:pPr algn="ctr">
              <a:buClr>
                <a:srgbClr val="000000"/>
              </a:buClr>
            </a:pPr>
            <a:r>
              <a:rPr lang="en-US" sz="1500" dirty="0">
                <a:cs typeface="Arial"/>
              </a:rPr>
              <a:t>VP External Affairs</a:t>
            </a:r>
          </a:p>
        </p:txBody>
      </p:sp>
      <p:pic>
        <p:nvPicPr>
          <p:cNvPr id="29" name="Picture 28">
            <a:extLst>
              <a:ext uri="{FF2B5EF4-FFF2-40B4-BE49-F238E27FC236}">
                <a16:creationId xmlns:a16="http://schemas.microsoft.com/office/drawing/2014/main" id="{DFE9070C-EDE9-4A28-A4C4-54338FADED26}"/>
              </a:ext>
            </a:extLst>
          </p:cNvPr>
          <p:cNvPicPr>
            <a:picLocks noChangeAspect="1"/>
          </p:cNvPicPr>
          <p:nvPr/>
        </p:nvPicPr>
        <p:blipFill>
          <a:blip r:embed="rId3" cstate="print">
            <a:extLst>
              <a:ext uri="{28A0092B-C50C-407E-A947-70E740481C1C}">
                <a14:useLocalDpi xmlns:a14="http://schemas.microsoft.com/office/drawing/2010/main" val="0"/>
              </a:ext>
            </a:extLst>
          </a:blip>
          <a:srcRect t="10266" b="10266"/>
          <a:stretch/>
        </p:blipFill>
        <p:spPr>
          <a:xfrm>
            <a:off x="3379409" y="1605534"/>
            <a:ext cx="1753327" cy="1745336"/>
          </a:xfrm>
          <a:prstGeom prst="ellipse">
            <a:avLst/>
          </a:prstGeom>
          <a:ln w="12700">
            <a:solidFill>
              <a:schemeClr val="tx2"/>
            </a:solidFill>
          </a:ln>
        </p:spPr>
      </p:pic>
      <p:pic>
        <p:nvPicPr>
          <p:cNvPr id="28" name="Picture 27" descr="A picture containing outdoor, person&#10;&#10;Description automatically generated">
            <a:extLst>
              <a:ext uri="{FF2B5EF4-FFF2-40B4-BE49-F238E27FC236}">
                <a16:creationId xmlns:a16="http://schemas.microsoft.com/office/drawing/2014/main" id="{A207CE16-E9EA-425B-B665-FC5EFC6A58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855"/>
          <a:stretch/>
        </p:blipFill>
        <p:spPr>
          <a:xfrm>
            <a:off x="10001039" y="1603434"/>
            <a:ext cx="1753327" cy="1749536"/>
          </a:xfrm>
          <a:prstGeom prst="ellipse">
            <a:avLst/>
          </a:prstGeom>
          <a:ln w="9525" cap="rnd">
            <a:solidFill>
              <a:schemeClr val="tx2"/>
            </a:solidFill>
          </a:ln>
          <a:effectLst/>
          <a:scene3d>
            <a:camera prst="orthographicFront"/>
            <a:lightRig rig="contrasting" dir="t">
              <a:rot lat="0" lon="0" rev="3000000"/>
            </a:lightRig>
          </a:scene3d>
          <a:sp3d contourW="7620">
            <a:bevelT w="95250" h="31750"/>
            <a:contourClr>
              <a:srgbClr val="333333"/>
            </a:contourClr>
          </a:sp3d>
        </p:spPr>
      </p:pic>
      <p:pic>
        <p:nvPicPr>
          <p:cNvPr id="30" name="Picture 29">
            <a:extLst>
              <a:ext uri="{FF2B5EF4-FFF2-40B4-BE49-F238E27FC236}">
                <a16:creationId xmlns:a16="http://schemas.microsoft.com/office/drawing/2014/main" id="{FF411B3B-ECB6-4ACE-942C-421849CCEBF5}"/>
              </a:ext>
            </a:extLst>
          </p:cNvPr>
          <p:cNvPicPr>
            <a:picLocks noChangeAspect="1"/>
          </p:cNvPicPr>
          <p:nvPr/>
        </p:nvPicPr>
        <p:blipFill>
          <a:blip r:embed="rId5" cstate="print">
            <a:extLst>
              <a:ext uri="{28A0092B-C50C-407E-A947-70E740481C1C}">
                <a14:useLocalDpi xmlns:a14="http://schemas.microsoft.com/office/drawing/2010/main" val="0"/>
              </a:ext>
            </a:extLst>
          </a:blip>
          <a:srcRect t="10174" b="10174"/>
          <a:stretch/>
        </p:blipFill>
        <p:spPr>
          <a:xfrm>
            <a:off x="6690224" y="1605534"/>
            <a:ext cx="1753327" cy="1745336"/>
          </a:xfrm>
          <a:prstGeom prst="ellipse">
            <a:avLst/>
          </a:prstGeom>
          <a:ln w="12700">
            <a:solidFill>
              <a:schemeClr val="tx2"/>
            </a:solidFill>
          </a:ln>
        </p:spPr>
      </p:pic>
      <p:sp>
        <p:nvSpPr>
          <p:cNvPr id="16" name="TextBox 15">
            <a:extLst>
              <a:ext uri="{FF2B5EF4-FFF2-40B4-BE49-F238E27FC236}">
                <a16:creationId xmlns:a16="http://schemas.microsoft.com/office/drawing/2014/main" id="{2DE3C2DD-2789-4B89-96C1-1F1A6D77F7C2}"/>
              </a:ext>
            </a:extLst>
          </p:cNvPr>
          <p:cNvSpPr txBox="1"/>
          <p:nvPr/>
        </p:nvSpPr>
        <p:spPr>
          <a:xfrm>
            <a:off x="4686300" y="-533400"/>
            <a:ext cx="2819400" cy="369332"/>
          </a:xfrm>
          <a:prstGeom prst="rect">
            <a:avLst/>
          </a:prstGeom>
          <a:solidFill>
            <a:srgbClr val="7030A0"/>
          </a:solidFill>
        </p:spPr>
        <p:txBody>
          <a:bodyPr wrap="square" rtlCol="0">
            <a:spAutoFit/>
          </a:bodyPr>
          <a:lstStyle/>
          <a:p>
            <a:pPr algn="ctr"/>
            <a:r>
              <a:rPr lang="en-US" dirty="0">
                <a:solidFill>
                  <a:schemeClr val="bg1"/>
                </a:solidFill>
              </a:rPr>
              <a:t>Everyone</a:t>
            </a:r>
          </a:p>
        </p:txBody>
      </p:sp>
    </p:spTree>
    <p:extLst>
      <p:ext uri="{BB962C8B-B14F-4D97-AF65-F5344CB8AC3E}">
        <p14:creationId xmlns:p14="http://schemas.microsoft.com/office/powerpoint/2010/main" val="875809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79CC64-605E-4DFE-A303-9BCB8290E7E4}"/>
              </a:ext>
            </a:extLst>
          </p:cNvPr>
          <p:cNvSpPr>
            <a:spLocks noGrp="1"/>
          </p:cNvSpPr>
          <p:nvPr>
            <p:ph type="sldNum" sz="quarter" idx="12"/>
          </p:nvPr>
        </p:nvSpPr>
        <p:spPr>
          <a:xfrm>
            <a:off x="4673600" y="6356351"/>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90C50F-38B1-4577-B92F-5D93F39DA521}" type="slidenum">
              <a:rPr kumimoji="0" lang="en-US" sz="1400" b="1" i="0" u="none" strike="noStrike" kern="1200" cap="none" spc="0" normalizeH="0" baseline="0" noProof="0" smtClean="0">
                <a:ln>
                  <a:noFill/>
                </a:ln>
                <a:solidFill>
                  <a:schemeClr val="bg1">
                    <a:lumMod val="50000"/>
                  </a:schemeClr>
                </a:solidFill>
                <a:effectLst/>
                <a:uLnTx/>
                <a:uFillTx/>
                <a:latin typeface="+mj-lt"/>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dirty="0">
              <a:ln>
                <a:noFill/>
              </a:ln>
              <a:solidFill>
                <a:schemeClr val="bg1">
                  <a:lumMod val="50000"/>
                </a:schemeClr>
              </a:solidFill>
              <a:effectLst/>
              <a:uLnTx/>
              <a:uFillTx/>
              <a:latin typeface="+mj-lt"/>
              <a:ea typeface="+mn-ea"/>
              <a:cs typeface="Calibri" panose="020F0502020204030204" pitchFamily="34" charset="0"/>
            </a:endParaRPr>
          </a:p>
        </p:txBody>
      </p:sp>
      <p:sp>
        <p:nvSpPr>
          <p:cNvPr id="5" name="TextBox 4">
            <a:extLst>
              <a:ext uri="{FF2B5EF4-FFF2-40B4-BE49-F238E27FC236}">
                <a16:creationId xmlns:a16="http://schemas.microsoft.com/office/drawing/2014/main" id="{534C2B7E-6AC6-4F04-9B66-7019666DCCC0}"/>
              </a:ext>
            </a:extLst>
          </p:cNvPr>
          <p:cNvSpPr txBox="1"/>
          <p:nvPr/>
        </p:nvSpPr>
        <p:spPr>
          <a:xfrm>
            <a:off x="342900" y="1351172"/>
            <a:ext cx="11506200"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“PBG is a </a:t>
            </a:r>
            <a:r>
              <a:rPr kumimoji="0" lang="en-US" sz="2200" b="1" i="0" u="none" strike="noStrike" kern="1200" cap="none" spc="0" normalizeH="0" baseline="0" noProof="0" dirty="0">
                <a:ln>
                  <a:noFill/>
                </a:ln>
                <a:solidFill>
                  <a:srgbClr val="A92119"/>
                </a:solidFill>
                <a:effectLst/>
                <a:uLnTx/>
                <a:uFillTx/>
                <a:latin typeface="Arial"/>
                <a:ea typeface="+mn-ea"/>
                <a:cs typeface="Calibri" panose="020F0502020204030204" pitchFamily="34" charset="0"/>
              </a:rPr>
              <a:t>cross-disciplinary, student-run</a:t>
            </a:r>
            <a:r>
              <a:rPr kumimoji="0" lang="en-US" sz="22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graduate organization through Wharton School at the University of Pennsylvania that focuses on addressing the challenges and obstacles facing the life sciences industry today. Our multidisciplinary teams in the Healthcare Consulting Division have worked successfully for both </a:t>
            </a:r>
            <a:r>
              <a:rPr kumimoji="0" lang="en-US" sz="2200" b="1" i="0" u="none" strike="noStrike" kern="1200" cap="none" spc="0" normalizeH="0" baseline="0" noProof="0" dirty="0">
                <a:ln>
                  <a:noFill/>
                </a:ln>
                <a:solidFill>
                  <a:srgbClr val="A92119"/>
                </a:solidFill>
                <a:effectLst/>
                <a:uLnTx/>
                <a:uFillTx/>
                <a:latin typeface="Arial"/>
                <a:ea typeface="+mn-ea"/>
                <a:cs typeface="Calibri" panose="020F0502020204030204" pitchFamily="34" charset="0"/>
              </a:rPr>
              <a:t>Fortune 500</a:t>
            </a:r>
            <a:r>
              <a:rPr kumimoji="0" lang="en-US" sz="22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and </a:t>
            </a:r>
            <a:r>
              <a:rPr kumimoji="0" lang="en-US" sz="2200" b="1" i="0" u="none" strike="noStrike" kern="1200" cap="none" spc="0" normalizeH="0" baseline="0" noProof="0" dirty="0">
                <a:ln>
                  <a:noFill/>
                </a:ln>
                <a:solidFill>
                  <a:srgbClr val="A92119"/>
                </a:solidFill>
                <a:effectLst/>
                <a:uLnTx/>
                <a:uFillTx/>
                <a:latin typeface="Arial"/>
                <a:ea typeface="+mn-ea"/>
                <a:cs typeface="Calibri" panose="020F0502020204030204" pitchFamily="34" charset="0"/>
              </a:rPr>
              <a:t>start-up companies</a:t>
            </a:r>
            <a:r>
              <a:rPr kumimoji="0" lang="en-US" sz="22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consulting on real life projects from Strategy to Marketing, from Pricing to Revenue Modeling, and from Operations to IP.”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p:txBody>
      </p:sp>
      <p:sp>
        <p:nvSpPr>
          <p:cNvPr id="6" name="Left Brace 5">
            <a:extLst>
              <a:ext uri="{FF2B5EF4-FFF2-40B4-BE49-F238E27FC236}">
                <a16:creationId xmlns:a16="http://schemas.microsoft.com/office/drawing/2014/main" id="{A21D37E1-F72E-4473-81F1-FF8644D775F7}"/>
              </a:ext>
            </a:extLst>
          </p:cNvPr>
          <p:cNvSpPr/>
          <p:nvPr/>
        </p:nvSpPr>
        <p:spPr>
          <a:xfrm rot="5400000">
            <a:off x="5896201" y="-800770"/>
            <a:ext cx="621535" cy="11036303"/>
          </a:xfrm>
          <a:prstGeom prst="leftBrace">
            <a:avLst>
              <a:gd name="adj1" fmla="val 8333"/>
              <a:gd name="adj2" fmla="val 51671"/>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16015466-42A3-44CC-9280-E50AB19EADC0}"/>
              </a:ext>
            </a:extLst>
          </p:cNvPr>
          <p:cNvSpPr txBox="1"/>
          <p:nvPr/>
        </p:nvSpPr>
        <p:spPr>
          <a:xfrm>
            <a:off x="4415893" y="3851480"/>
            <a:ext cx="336021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Industry Sponsors</a:t>
            </a:r>
          </a:p>
        </p:txBody>
      </p:sp>
      <p:sp>
        <p:nvSpPr>
          <p:cNvPr id="14" name="Title 1">
            <a:extLst>
              <a:ext uri="{FF2B5EF4-FFF2-40B4-BE49-F238E27FC236}">
                <a16:creationId xmlns:a16="http://schemas.microsoft.com/office/drawing/2014/main" id="{74875915-4C84-48C0-A33C-04AE0E1FF75B}"/>
              </a:ext>
            </a:extLst>
          </p:cNvPr>
          <p:cNvSpPr>
            <a:spLocks noGrp="1"/>
          </p:cNvSpPr>
          <p:nvPr>
            <p:ph type="title"/>
          </p:nvPr>
        </p:nvSpPr>
        <p:spPr>
          <a:xfrm>
            <a:off x="609600" y="533400"/>
            <a:ext cx="9458325" cy="786195"/>
          </a:xfrm>
        </p:spPr>
        <p:txBody>
          <a:bodyPr anchor="t" anchorCtr="0">
            <a:noAutofit/>
          </a:bodyPr>
          <a:lstStyle/>
          <a:p>
            <a:pPr algn="l"/>
            <a:r>
              <a:rPr lang="en-US" sz="2800" b="1" dirty="0">
                <a:solidFill>
                  <a:srgbClr val="1B1E3E"/>
                </a:solidFill>
                <a:latin typeface="+mj-lt"/>
              </a:rPr>
              <a:t>Penn Biotech Group Mission Statement</a:t>
            </a:r>
          </a:p>
        </p:txBody>
      </p:sp>
      <p:pic>
        <p:nvPicPr>
          <p:cNvPr id="12" name="Picture 4" descr="McKinsey and Company">
            <a:extLst>
              <a:ext uri="{FF2B5EF4-FFF2-40B4-BE49-F238E27FC236}">
                <a16:creationId xmlns:a16="http://schemas.microsoft.com/office/drawing/2014/main" id="{DC34B0D6-2B99-4BE3-BC4A-36228A2414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125580"/>
            <a:ext cx="2209800" cy="7624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erix and Herspiegel Consulting Announce Strategic Partnership to serve  pharmaceutical and biotechnology business managers - Verix">
            <a:extLst>
              <a:ext uri="{FF2B5EF4-FFF2-40B4-BE49-F238E27FC236}">
                <a16:creationId xmlns:a16="http://schemas.microsoft.com/office/drawing/2014/main" id="{BC5C5DFE-E61D-4BA7-935E-896B91B6D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820700"/>
            <a:ext cx="1685609" cy="11293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ZS Associates - Wikipedia">
            <a:extLst>
              <a:ext uri="{FF2B5EF4-FFF2-40B4-BE49-F238E27FC236}">
                <a16:creationId xmlns:a16="http://schemas.microsoft.com/office/drawing/2014/main" id="{B987B08B-3FCA-49D1-9FDC-0B57248086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334" b="10759"/>
          <a:stretch/>
        </p:blipFill>
        <p:spPr bwMode="auto">
          <a:xfrm>
            <a:off x="7615241" y="4848057"/>
            <a:ext cx="1452559" cy="11607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Powering Healthcare with Connected Intelligence - IQVIA">
            <a:extLst>
              <a:ext uri="{FF2B5EF4-FFF2-40B4-BE49-F238E27FC236}">
                <a16:creationId xmlns:a16="http://schemas.microsoft.com/office/drawing/2014/main" id="{3D4B0026-3680-420B-A322-8E2E2524CD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5217295"/>
            <a:ext cx="2570063" cy="4498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ome - Putnam Associates Careers">
            <a:extLst>
              <a:ext uri="{FF2B5EF4-FFF2-40B4-BE49-F238E27FC236}">
                <a16:creationId xmlns:a16="http://schemas.microsoft.com/office/drawing/2014/main" id="{5DD8FC86-914D-4278-B46E-1D8D4A6EEF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96401" y="5060064"/>
            <a:ext cx="2362200" cy="74412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C1213F3-E81D-41BA-8C9C-549C1BF5DE4B}"/>
              </a:ext>
            </a:extLst>
          </p:cNvPr>
          <p:cNvSpPr txBox="1"/>
          <p:nvPr/>
        </p:nvSpPr>
        <p:spPr>
          <a:xfrm>
            <a:off x="4686300" y="-533400"/>
            <a:ext cx="2819400" cy="369332"/>
          </a:xfrm>
          <a:prstGeom prst="rect">
            <a:avLst/>
          </a:prstGeom>
          <a:solidFill>
            <a:srgbClr val="1A4066"/>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Dhairya</a:t>
            </a:r>
          </a:p>
        </p:txBody>
      </p:sp>
    </p:spTree>
    <p:extLst>
      <p:ext uri="{BB962C8B-B14F-4D97-AF65-F5344CB8AC3E}">
        <p14:creationId xmlns:p14="http://schemas.microsoft.com/office/powerpoint/2010/main" val="141773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A9F1-2D5B-46CE-B2E3-110AD6EBFD72}"/>
              </a:ext>
            </a:extLst>
          </p:cNvPr>
          <p:cNvSpPr>
            <a:spLocks noGrp="1"/>
          </p:cNvSpPr>
          <p:nvPr>
            <p:ph type="title"/>
          </p:nvPr>
        </p:nvSpPr>
        <p:spPr>
          <a:xfrm>
            <a:off x="609600" y="228600"/>
            <a:ext cx="10972800" cy="990600"/>
          </a:xfrm>
        </p:spPr>
        <p:txBody>
          <a:bodyPr>
            <a:normAutofit/>
          </a:bodyPr>
          <a:lstStyle/>
          <a:p>
            <a:r>
              <a:rPr lang="en-US" sz="3200" b="1" dirty="0">
                <a:solidFill>
                  <a:schemeClr val="accent1">
                    <a:lumMod val="50000"/>
                  </a:schemeClr>
                </a:solidFill>
              </a:rPr>
              <a:t>2021-2022 Penn Biotech Group (PBG) E-Board</a:t>
            </a:r>
            <a:endParaRPr lang="en-US" sz="3200" dirty="0">
              <a:solidFill>
                <a:schemeClr val="accent1">
                  <a:lumMod val="50000"/>
                </a:schemeClr>
              </a:solidFill>
            </a:endParaRPr>
          </a:p>
        </p:txBody>
      </p:sp>
      <p:pic>
        <p:nvPicPr>
          <p:cNvPr id="8" name="Picture 7">
            <a:extLst>
              <a:ext uri="{FF2B5EF4-FFF2-40B4-BE49-F238E27FC236}">
                <a16:creationId xmlns:a16="http://schemas.microsoft.com/office/drawing/2014/main" id="{86CD0846-C109-42B1-8635-5FC03E66E106}"/>
              </a:ext>
            </a:extLst>
          </p:cNvPr>
          <p:cNvPicPr>
            <a:picLocks noChangeAspect="1"/>
          </p:cNvPicPr>
          <p:nvPr/>
        </p:nvPicPr>
        <p:blipFill>
          <a:blip r:embed="rId2"/>
          <a:stretch>
            <a:fillRect/>
          </a:stretch>
        </p:blipFill>
        <p:spPr>
          <a:xfrm>
            <a:off x="997222" y="1219200"/>
            <a:ext cx="10197556" cy="4876800"/>
          </a:xfrm>
          <a:prstGeom prst="rect">
            <a:avLst/>
          </a:prstGeom>
        </p:spPr>
      </p:pic>
      <p:sp>
        <p:nvSpPr>
          <p:cNvPr id="5" name="Slide Number Placeholder 15">
            <a:extLst>
              <a:ext uri="{FF2B5EF4-FFF2-40B4-BE49-F238E27FC236}">
                <a16:creationId xmlns:a16="http://schemas.microsoft.com/office/drawing/2014/main" id="{0DBA83EC-A467-504D-8595-E84557E3B2D8}"/>
              </a:ext>
            </a:extLst>
          </p:cNvPr>
          <p:cNvSpPr txBox="1">
            <a:spLocks/>
          </p:cNvSpPr>
          <p:nvPr/>
        </p:nvSpPr>
        <p:spPr>
          <a:xfrm>
            <a:off x="4673600" y="6356351"/>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90C50F-38B1-4577-B92F-5D93F39DA521}" type="slidenum">
              <a:rPr lang="en-US" smtClean="0"/>
              <a:pPr/>
              <a:t>4</a:t>
            </a:fld>
            <a:endParaRPr lang="en-US" dirty="0"/>
          </a:p>
        </p:txBody>
      </p:sp>
      <p:sp>
        <p:nvSpPr>
          <p:cNvPr id="6" name="TextBox 5">
            <a:extLst>
              <a:ext uri="{FF2B5EF4-FFF2-40B4-BE49-F238E27FC236}">
                <a16:creationId xmlns:a16="http://schemas.microsoft.com/office/drawing/2014/main" id="{B1EE6F9D-E5BC-40F5-96D9-4E33873E5825}"/>
              </a:ext>
            </a:extLst>
          </p:cNvPr>
          <p:cNvSpPr txBox="1"/>
          <p:nvPr/>
        </p:nvSpPr>
        <p:spPr>
          <a:xfrm>
            <a:off x="4686300" y="-533400"/>
            <a:ext cx="2819400" cy="369332"/>
          </a:xfrm>
          <a:prstGeom prst="rect">
            <a:avLst/>
          </a:prstGeom>
          <a:solidFill>
            <a:schemeClr val="tx2"/>
          </a:solidFill>
        </p:spPr>
        <p:txBody>
          <a:bodyPr wrap="square" rtlCol="0">
            <a:spAutoFit/>
          </a:bodyPr>
          <a:lstStyle/>
          <a:p>
            <a:pPr algn="ctr"/>
            <a:r>
              <a:rPr lang="en-US" dirty="0">
                <a:solidFill>
                  <a:schemeClr val="bg1"/>
                </a:solidFill>
              </a:rPr>
              <a:t>Dhairya</a:t>
            </a:r>
          </a:p>
        </p:txBody>
      </p:sp>
    </p:spTree>
    <p:extLst>
      <p:ext uri="{BB962C8B-B14F-4D97-AF65-F5344CB8AC3E}">
        <p14:creationId xmlns:p14="http://schemas.microsoft.com/office/powerpoint/2010/main" val="337840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6348"/>
            <a:ext cx="11277600" cy="1085252"/>
          </a:xfrm>
        </p:spPr>
        <p:txBody>
          <a:bodyPr anchor="t" anchorCtr="0">
            <a:noAutofit/>
          </a:bodyPr>
          <a:lstStyle/>
          <a:p>
            <a:pPr algn="l"/>
            <a:r>
              <a:rPr lang="en-US" sz="2000" b="1" u="sng" dirty="0">
                <a:solidFill>
                  <a:schemeClr val="accent1">
                    <a:lumMod val="50000"/>
                  </a:schemeClr>
                </a:solidFill>
                <a:latin typeface="Arial" panose="020B0604020202020204" pitchFamily="34" charset="0"/>
                <a:cs typeface="Arial" panose="020B0604020202020204" pitchFamily="34" charset="0"/>
              </a:rPr>
              <a:t>Who We Are</a:t>
            </a:r>
            <a:r>
              <a:rPr lang="en-US" sz="2000" b="1" dirty="0">
                <a:solidFill>
                  <a:schemeClr val="accent1">
                    <a:lumMod val="50000"/>
                  </a:schemeClr>
                </a:solidFill>
                <a:latin typeface="Arial" panose="020B0604020202020204" pitchFamily="34" charset="0"/>
                <a:cs typeface="Arial" panose="020B0604020202020204" pitchFamily="34" charset="0"/>
              </a:rPr>
              <a:t>: Penn Biotech Group is a student-run organization dedicated to preparing </a:t>
            </a:r>
            <a:r>
              <a:rPr lang="en-US" sz="2000" b="1" dirty="0">
                <a:solidFill>
                  <a:schemeClr val="accent1">
                    <a:lumMod val="50000"/>
                  </a:schemeClr>
                </a:solidFill>
              </a:rPr>
              <a:t>advanced degree </a:t>
            </a:r>
            <a:r>
              <a:rPr lang="en-US" sz="2000" b="1" dirty="0">
                <a:solidFill>
                  <a:schemeClr val="accent1">
                    <a:lumMod val="50000"/>
                  </a:schemeClr>
                </a:solidFill>
                <a:latin typeface="Arial" panose="020B0604020202020204" pitchFamily="34" charset="0"/>
                <a:cs typeface="Arial" panose="020B0604020202020204" pitchFamily="34" charset="0"/>
              </a:rPr>
              <a:t>candidates for careers in </a:t>
            </a:r>
            <a:r>
              <a:rPr lang="en-US" sz="2000" b="1" dirty="0">
                <a:solidFill>
                  <a:schemeClr val="accent1">
                    <a:lumMod val="50000"/>
                  </a:schemeClr>
                </a:solidFill>
              </a:rPr>
              <a:t>management</a:t>
            </a:r>
            <a:r>
              <a:rPr lang="en-US" sz="2000" b="1" dirty="0">
                <a:solidFill>
                  <a:schemeClr val="accent1">
                    <a:lumMod val="50000"/>
                  </a:schemeClr>
                </a:solidFill>
                <a:latin typeface="Arial" panose="020B0604020202020204" pitchFamily="34" charset="0"/>
                <a:cs typeface="Arial" panose="020B0604020202020204" pitchFamily="34" charset="0"/>
              </a:rPr>
              <a:t> consulting and finance</a:t>
            </a:r>
          </a:p>
        </p:txBody>
      </p:sp>
      <p:grpSp>
        <p:nvGrpSpPr>
          <p:cNvPr id="8" name="Group 7">
            <a:extLst>
              <a:ext uri="{FF2B5EF4-FFF2-40B4-BE49-F238E27FC236}">
                <a16:creationId xmlns:a16="http://schemas.microsoft.com/office/drawing/2014/main" id="{EA4AE486-384F-EF4A-8D54-24DD5464C246}"/>
              </a:ext>
            </a:extLst>
          </p:cNvPr>
          <p:cNvGrpSpPr/>
          <p:nvPr/>
        </p:nvGrpSpPr>
        <p:grpSpPr>
          <a:xfrm>
            <a:off x="609600" y="1295400"/>
            <a:ext cx="5711970" cy="1219200"/>
            <a:chOff x="456087" y="1417173"/>
            <a:chExt cx="5711970" cy="1219200"/>
          </a:xfrm>
        </p:grpSpPr>
        <p:sp>
          <p:nvSpPr>
            <p:cNvPr id="5" name="Oval 4">
              <a:extLst>
                <a:ext uri="{FF2B5EF4-FFF2-40B4-BE49-F238E27FC236}">
                  <a16:creationId xmlns:a16="http://schemas.microsoft.com/office/drawing/2014/main" id="{637D1218-CD1B-CF4B-BD4C-78FF1FF98864}"/>
                </a:ext>
              </a:extLst>
            </p:cNvPr>
            <p:cNvSpPr/>
            <p:nvPr/>
          </p:nvSpPr>
          <p:spPr>
            <a:xfrm>
              <a:off x="4948857" y="1417173"/>
              <a:ext cx="1219200" cy="1219200"/>
            </a:xfrm>
            <a:prstGeom prst="ellipse">
              <a:avLst/>
            </a:prstGeom>
            <a:gradFill flip="none" rotWithShape="1">
              <a:gsLst>
                <a:gs pos="0">
                  <a:srgbClr val="193F6A">
                    <a:shade val="30000"/>
                    <a:satMod val="115000"/>
                  </a:srgbClr>
                </a:gs>
                <a:gs pos="50000">
                  <a:srgbClr val="193F6A">
                    <a:shade val="67500"/>
                    <a:satMod val="115000"/>
                  </a:srgbClr>
                </a:gs>
                <a:gs pos="100000">
                  <a:srgbClr val="193F6A">
                    <a:shade val="100000"/>
                    <a:satMod val="115000"/>
                  </a:srgbClr>
                </a:gs>
              </a:gsLst>
              <a:lin ang="16200000" scaled="1"/>
              <a:tileRec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12+</a:t>
              </a:r>
            </a:p>
          </p:txBody>
        </p:sp>
        <p:sp>
          <p:nvSpPr>
            <p:cNvPr id="7" name="TextBox 6">
              <a:extLst>
                <a:ext uri="{FF2B5EF4-FFF2-40B4-BE49-F238E27FC236}">
                  <a16:creationId xmlns:a16="http://schemas.microsoft.com/office/drawing/2014/main" id="{3462065D-D16B-9349-976B-0131A5990C97}"/>
                </a:ext>
              </a:extLst>
            </p:cNvPr>
            <p:cNvSpPr txBox="1"/>
            <p:nvPr/>
          </p:nvSpPr>
          <p:spPr>
            <a:xfrm>
              <a:off x="456087" y="1569573"/>
              <a:ext cx="5179621" cy="923330"/>
            </a:xfrm>
            <a:prstGeom prst="rect">
              <a:avLst/>
            </a:prstGeom>
            <a:noFill/>
          </p:spPr>
          <p:txBody>
            <a:bodyPr wrap="square" rtlCol="0">
              <a:spAutoFit/>
            </a:bodyPr>
            <a:lstStyle/>
            <a:p>
              <a:r>
                <a:rPr lang="en-US" b="1" dirty="0"/>
                <a:t>The largest consulting club</a:t>
              </a:r>
              <a:r>
                <a:rPr lang="en-US" dirty="0"/>
                <a:t> for non-MBA advanced degree candidates at Penn, with</a:t>
              </a:r>
            </a:p>
            <a:p>
              <a:r>
                <a:rPr lang="en-US" dirty="0"/>
                <a:t>years of history</a:t>
              </a:r>
            </a:p>
          </p:txBody>
        </p:sp>
      </p:grpSp>
      <p:grpSp>
        <p:nvGrpSpPr>
          <p:cNvPr id="25" name="Group 24">
            <a:extLst>
              <a:ext uri="{FF2B5EF4-FFF2-40B4-BE49-F238E27FC236}">
                <a16:creationId xmlns:a16="http://schemas.microsoft.com/office/drawing/2014/main" id="{EA4E05C8-F1E4-3948-BB94-4F03F55F470C}"/>
              </a:ext>
            </a:extLst>
          </p:cNvPr>
          <p:cNvGrpSpPr/>
          <p:nvPr/>
        </p:nvGrpSpPr>
        <p:grpSpPr>
          <a:xfrm>
            <a:off x="541812" y="2478738"/>
            <a:ext cx="5905500" cy="1219200"/>
            <a:chOff x="495300" y="1644918"/>
            <a:chExt cx="5905500" cy="1219200"/>
          </a:xfrm>
        </p:grpSpPr>
        <p:sp>
          <p:nvSpPr>
            <p:cNvPr id="26" name="Oval 25">
              <a:extLst>
                <a:ext uri="{FF2B5EF4-FFF2-40B4-BE49-F238E27FC236}">
                  <a16:creationId xmlns:a16="http://schemas.microsoft.com/office/drawing/2014/main" id="{9BEAB4B1-2967-5F48-84FC-CC47EFD36960}"/>
                </a:ext>
              </a:extLst>
            </p:cNvPr>
            <p:cNvSpPr/>
            <p:nvPr/>
          </p:nvSpPr>
          <p:spPr>
            <a:xfrm>
              <a:off x="495300" y="1644918"/>
              <a:ext cx="1219200" cy="1219200"/>
            </a:xfrm>
            <a:prstGeom prst="ellipse">
              <a:avLst/>
            </a:prstGeom>
            <a:gradFill flip="none" rotWithShape="1">
              <a:gsLst>
                <a:gs pos="0">
                  <a:srgbClr val="193F6A">
                    <a:shade val="30000"/>
                    <a:satMod val="115000"/>
                  </a:srgbClr>
                </a:gs>
                <a:gs pos="50000">
                  <a:srgbClr val="193F6A">
                    <a:shade val="67500"/>
                    <a:satMod val="115000"/>
                  </a:srgbClr>
                </a:gs>
                <a:gs pos="100000">
                  <a:srgbClr val="193F6A">
                    <a:shade val="100000"/>
                    <a:satMod val="115000"/>
                  </a:srgbClr>
                </a:gs>
              </a:gsLst>
              <a:lin ang="16200000" scaled="1"/>
              <a:tileRec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b="1" dirty="0"/>
            </a:p>
          </p:txBody>
        </p:sp>
        <p:sp>
          <p:nvSpPr>
            <p:cNvPr id="27" name="TextBox 26">
              <a:extLst>
                <a:ext uri="{FF2B5EF4-FFF2-40B4-BE49-F238E27FC236}">
                  <a16:creationId xmlns:a16="http://schemas.microsoft.com/office/drawing/2014/main" id="{B1AF0E52-D571-9241-8371-96922700F40E}"/>
                </a:ext>
              </a:extLst>
            </p:cNvPr>
            <p:cNvSpPr txBox="1"/>
            <p:nvPr/>
          </p:nvSpPr>
          <p:spPr>
            <a:xfrm>
              <a:off x="1828800" y="1969528"/>
              <a:ext cx="4572000" cy="646331"/>
            </a:xfrm>
            <a:prstGeom prst="rect">
              <a:avLst/>
            </a:prstGeom>
            <a:noFill/>
          </p:spPr>
          <p:txBody>
            <a:bodyPr wrap="square" rtlCol="0">
              <a:spAutoFit/>
            </a:bodyPr>
            <a:lstStyle/>
            <a:p>
              <a:r>
                <a:rPr lang="en-US" dirty="0"/>
                <a:t>Members actively participated with PBG per year</a:t>
              </a:r>
            </a:p>
          </p:txBody>
        </p:sp>
      </p:grpSp>
      <p:grpSp>
        <p:nvGrpSpPr>
          <p:cNvPr id="11" name="Group 10">
            <a:extLst>
              <a:ext uri="{FF2B5EF4-FFF2-40B4-BE49-F238E27FC236}">
                <a16:creationId xmlns:a16="http://schemas.microsoft.com/office/drawing/2014/main" id="{CDE2429C-A461-7A44-9227-55C7911849F7}"/>
              </a:ext>
            </a:extLst>
          </p:cNvPr>
          <p:cNvGrpSpPr/>
          <p:nvPr/>
        </p:nvGrpSpPr>
        <p:grpSpPr>
          <a:xfrm>
            <a:off x="553688" y="3850338"/>
            <a:ext cx="5917870" cy="1219200"/>
            <a:chOff x="457200" y="4520708"/>
            <a:chExt cx="5917870" cy="1219200"/>
          </a:xfrm>
        </p:grpSpPr>
        <p:grpSp>
          <p:nvGrpSpPr>
            <p:cNvPr id="28" name="Group 27">
              <a:extLst>
                <a:ext uri="{FF2B5EF4-FFF2-40B4-BE49-F238E27FC236}">
                  <a16:creationId xmlns:a16="http://schemas.microsoft.com/office/drawing/2014/main" id="{A527063C-4C04-BE47-A3DB-11940B22DAA3}"/>
                </a:ext>
              </a:extLst>
            </p:cNvPr>
            <p:cNvGrpSpPr/>
            <p:nvPr/>
          </p:nvGrpSpPr>
          <p:grpSpPr>
            <a:xfrm>
              <a:off x="465612" y="4520708"/>
              <a:ext cx="5909458" cy="1219200"/>
              <a:chOff x="495300" y="1644918"/>
              <a:chExt cx="5909458" cy="1219200"/>
            </a:xfrm>
          </p:grpSpPr>
          <p:sp>
            <p:nvSpPr>
              <p:cNvPr id="29" name="Oval 28">
                <a:extLst>
                  <a:ext uri="{FF2B5EF4-FFF2-40B4-BE49-F238E27FC236}">
                    <a16:creationId xmlns:a16="http://schemas.microsoft.com/office/drawing/2014/main" id="{F046A346-44A0-AD4F-89AE-88AFC9489E88}"/>
                  </a:ext>
                </a:extLst>
              </p:cNvPr>
              <p:cNvSpPr/>
              <p:nvPr/>
            </p:nvSpPr>
            <p:spPr>
              <a:xfrm>
                <a:off x="495300" y="1644918"/>
                <a:ext cx="1219200" cy="1219200"/>
              </a:xfrm>
              <a:prstGeom prst="ellipse">
                <a:avLst/>
              </a:prstGeom>
              <a:gradFill flip="none" rotWithShape="1">
                <a:gsLst>
                  <a:gs pos="0">
                    <a:srgbClr val="193F6A">
                      <a:shade val="30000"/>
                      <a:satMod val="115000"/>
                    </a:srgbClr>
                  </a:gs>
                  <a:gs pos="50000">
                    <a:srgbClr val="193F6A">
                      <a:shade val="67500"/>
                      <a:satMod val="115000"/>
                    </a:srgbClr>
                  </a:gs>
                  <a:gs pos="100000">
                    <a:srgbClr val="193F6A">
                      <a:shade val="100000"/>
                      <a:satMod val="115000"/>
                    </a:srgbClr>
                  </a:gs>
                </a:gsLst>
                <a:lin ang="16200000" scaled="1"/>
                <a:tileRec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30" name="TextBox 29">
                <a:extLst>
                  <a:ext uri="{FF2B5EF4-FFF2-40B4-BE49-F238E27FC236}">
                    <a16:creationId xmlns:a16="http://schemas.microsoft.com/office/drawing/2014/main" id="{3FEF8DFE-2CE2-F144-AA5C-26CF33C6A059}"/>
                  </a:ext>
                </a:extLst>
              </p:cNvPr>
              <p:cNvSpPr txBox="1"/>
              <p:nvPr/>
            </p:nvSpPr>
            <p:spPr>
              <a:xfrm>
                <a:off x="1832758" y="1939454"/>
                <a:ext cx="4572000" cy="646331"/>
              </a:xfrm>
              <a:prstGeom prst="rect">
                <a:avLst/>
              </a:prstGeom>
              <a:noFill/>
            </p:spPr>
            <p:txBody>
              <a:bodyPr wrap="square" rtlCol="0">
                <a:spAutoFit/>
              </a:bodyPr>
              <a:lstStyle/>
              <a:p>
                <a:r>
                  <a:rPr lang="en-US" dirty="0"/>
                  <a:t>PBG alumni working in a variety of healthcare-related industries</a:t>
                </a:r>
              </a:p>
            </p:txBody>
          </p:sp>
        </p:grpSp>
        <p:sp>
          <p:nvSpPr>
            <p:cNvPr id="33" name="TextBox 32">
              <a:extLst>
                <a:ext uri="{FF2B5EF4-FFF2-40B4-BE49-F238E27FC236}">
                  <a16:creationId xmlns:a16="http://schemas.microsoft.com/office/drawing/2014/main" id="{8086C142-744A-8743-997A-63BE79CD6D6F}"/>
                </a:ext>
              </a:extLst>
            </p:cNvPr>
            <p:cNvSpPr txBox="1"/>
            <p:nvPr/>
          </p:nvSpPr>
          <p:spPr>
            <a:xfrm>
              <a:off x="457200" y="4876800"/>
              <a:ext cx="1227612" cy="523220"/>
            </a:xfrm>
            <a:prstGeom prst="rect">
              <a:avLst/>
            </a:prstGeom>
            <a:noFill/>
          </p:spPr>
          <p:txBody>
            <a:bodyPr wrap="square" rtlCol="0">
              <a:spAutoFit/>
            </a:bodyPr>
            <a:lstStyle/>
            <a:p>
              <a:pPr algn="ctr"/>
              <a:r>
                <a:rPr lang="en-US" sz="2800" b="1" dirty="0">
                  <a:solidFill>
                    <a:schemeClr val="bg1"/>
                  </a:solidFill>
                </a:rPr>
                <a:t>1200+</a:t>
              </a:r>
            </a:p>
          </p:txBody>
        </p:sp>
      </p:grpSp>
      <p:grpSp>
        <p:nvGrpSpPr>
          <p:cNvPr id="42" name="Group 41">
            <a:extLst>
              <a:ext uri="{FF2B5EF4-FFF2-40B4-BE49-F238E27FC236}">
                <a16:creationId xmlns:a16="http://schemas.microsoft.com/office/drawing/2014/main" id="{08AC5312-9187-0A48-B0BA-D03419F951A1}"/>
              </a:ext>
            </a:extLst>
          </p:cNvPr>
          <p:cNvGrpSpPr/>
          <p:nvPr/>
        </p:nvGrpSpPr>
        <p:grpSpPr>
          <a:xfrm>
            <a:off x="533400" y="4876800"/>
            <a:ext cx="7391400" cy="1219200"/>
            <a:chOff x="-1828800" y="4327970"/>
            <a:chExt cx="7391400" cy="1219200"/>
          </a:xfrm>
        </p:grpSpPr>
        <p:grpSp>
          <p:nvGrpSpPr>
            <p:cNvPr id="46" name="Group 45">
              <a:extLst>
                <a:ext uri="{FF2B5EF4-FFF2-40B4-BE49-F238E27FC236}">
                  <a16:creationId xmlns:a16="http://schemas.microsoft.com/office/drawing/2014/main" id="{1DBBC981-728E-3C43-9F53-AA9A16CF72EF}"/>
                </a:ext>
              </a:extLst>
            </p:cNvPr>
            <p:cNvGrpSpPr/>
            <p:nvPr/>
          </p:nvGrpSpPr>
          <p:grpSpPr>
            <a:xfrm>
              <a:off x="-1828800" y="4327970"/>
              <a:ext cx="7391400" cy="1219200"/>
              <a:chOff x="-1799112" y="1452180"/>
              <a:chExt cx="7391400" cy="1219200"/>
            </a:xfrm>
          </p:grpSpPr>
          <p:sp>
            <p:nvSpPr>
              <p:cNvPr id="52" name="Oval 51">
                <a:extLst>
                  <a:ext uri="{FF2B5EF4-FFF2-40B4-BE49-F238E27FC236}">
                    <a16:creationId xmlns:a16="http://schemas.microsoft.com/office/drawing/2014/main" id="{ED60CC03-B4A5-9844-88E2-179202649909}"/>
                  </a:ext>
                </a:extLst>
              </p:cNvPr>
              <p:cNvSpPr/>
              <p:nvPr/>
            </p:nvSpPr>
            <p:spPr>
              <a:xfrm>
                <a:off x="1096488" y="1452180"/>
                <a:ext cx="1219200" cy="1219200"/>
              </a:xfrm>
              <a:prstGeom prst="ellipse">
                <a:avLst/>
              </a:prstGeom>
              <a:gradFill flip="none" rotWithShape="1">
                <a:gsLst>
                  <a:gs pos="0">
                    <a:srgbClr val="193F6A">
                      <a:shade val="30000"/>
                      <a:satMod val="115000"/>
                    </a:srgbClr>
                  </a:gs>
                  <a:gs pos="50000">
                    <a:srgbClr val="193F6A">
                      <a:shade val="67500"/>
                      <a:satMod val="115000"/>
                    </a:srgbClr>
                  </a:gs>
                  <a:gs pos="100000">
                    <a:srgbClr val="193F6A">
                      <a:shade val="100000"/>
                      <a:satMod val="115000"/>
                    </a:srgbClr>
                  </a:gs>
                </a:gsLst>
                <a:lin ang="16200000" scaled="1"/>
                <a:tileRect/>
              </a:gra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53" name="TextBox 52">
                <a:extLst>
                  <a:ext uri="{FF2B5EF4-FFF2-40B4-BE49-F238E27FC236}">
                    <a16:creationId xmlns:a16="http://schemas.microsoft.com/office/drawing/2014/main" id="{87993D72-DA3A-CC4D-A11A-BF6EDEF0697F}"/>
                  </a:ext>
                </a:extLst>
              </p:cNvPr>
              <p:cNvSpPr txBox="1"/>
              <p:nvPr/>
            </p:nvSpPr>
            <p:spPr>
              <a:xfrm>
                <a:off x="-1799112" y="1877899"/>
                <a:ext cx="7391400" cy="369332"/>
              </a:xfrm>
              <a:prstGeom prst="rect">
                <a:avLst/>
              </a:prstGeom>
              <a:noFill/>
            </p:spPr>
            <p:txBody>
              <a:bodyPr wrap="square" rtlCol="0">
                <a:spAutoFit/>
              </a:bodyPr>
              <a:lstStyle/>
              <a:p>
                <a:r>
                  <a:rPr lang="en-US" dirty="0"/>
                  <a:t>We attracted students from                      schools at Penn*</a:t>
                </a:r>
              </a:p>
            </p:txBody>
          </p:sp>
        </p:grpSp>
        <p:sp>
          <p:nvSpPr>
            <p:cNvPr id="48" name="TextBox 47">
              <a:extLst>
                <a:ext uri="{FF2B5EF4-FFF2-40B4-BE49-F238E27FC236}">
                  <a16:creationId xmlns:a16="http://schemas.microsoft.com/office/drawing/2014/main" id="{EB1BA856-451B-D344-97DA-AC48F12CBA69}"/>
                </a:ext>
              </a:extLst>
            </p:cNvPr>
            <p:cNvSpPr txBox="1"/>
            <p:nvPr/>
          </p:nvSpPr>
          <p:spPr>
            <a:xfrm>
              <a:off x="1058388" y="4673108"/>
              <a:ext cx="1227612" cy="523220"/>
            </a:xfrm>
            <a:prstGeom prst="rect">
              <a:avLst/>
            </a:prstGeom>
            <a:noFill/>
          </p:spPr>
          <p:txBody>
            <a:bodyPr wrap="square" rtlCol="0">
              <a:spAutoFit/>
            </a:bodyPr>
            <a:lstStyle/>
            <a:p>
              <a:pPr algn="ctr"/>
              <a:r>
                <a:rPr lang="en-US" sz="2800" b="1" dirty="0">
                  <a:solidFill>
                    <a:schemeClr val="bg1"/>
                  </a:solidFill>
                </a:rPr>
                <a:t>9/12</a:t>
              </a:r>
            </a:p>
          </p:txBody>
        </p:sp>
      </p:grpSp>
      <p:sp>
        <p:nvSpPr>
          <p:cNvPr id="16" name="Slide Number Placeholder 15">
            <a:extLst>
              <a:ext uri="{FF2B5EF4-FFF2-40B4-BE49-F238E27FC236}">
                <a16:creationId xmlns:a16="http://schemas.microsoft.com/office/drawing/2014/main" id="{420F86A3-A594-A540-AF64-569C563C14F9}"/>
              </a:ext>
            </a:extLst>
          </p:cNvPr>
          <p:cNvSpPr>
            <a:spLocks noGrp="1"/>
          </p:cNvSpPr>
          <p:nvPr>
            <p:ph type="sldNum" sz="quarter" idx="12"/>
          </p:nvPr>
        </p:nvSpPr>
        <p:spPr>
          <a:xfrm>
            <a:off x="4673600" y="6356351"/>
            <a:ext cx="2844800" cy="365125"/>
          </a:xfrm>
        </p:spPr>
        <p:txBody>
          <a:bodyPr/>
          <a:lstStyle/>
          <a:p>
            <a:fld id="{7E90C50F-38B1-4577-B92F-5D93F39DA521}" type="slidenum">
              <a:rPr lang="en-US" smtClean="0"/>
              <a:t>5</a:t>
            </a:fld>
            <a:endParaRPr lang="en-US" dirty="0"/>
          </a:p>
        </p:txBody>
      </p:sp>
      <p:sp>
        <p:nvSpPr>
          <p:cNvPr id="56" name="TextBox 55">
            <a:extLst>
              <a:ext uri="{FF2B5EF4-FFF2-40B4-BE49-F238E27FC236}">
                <a16:creationId xmlns:a16="http://schemas.microsoft.com/office/drawing/2014/main" id="{8CDFCB20-16F5-6A48-A5B9-3A039A5E1938}"/>
              </a:ext>
            </a:extLst>
          </p:cNvPr>
          <p:cNvSpPr txBox="1"/>
          <p:nvPr/>
        </p:nvSpPr>
        <p:spPr>
          <a:xfrm>
            <a:off x="558745" y="2849124"/>
            <a:ext cx="1227612" cy="523220"/>
          </a:xfrm>
          <a:prstGeom prst="rect">
            <a:avLst/>
          </a:prstGeom>
          <a:noFill/>
        </p:spPr>
        <p:txBody>
          <a:bodyPr wrap="square" rtlCol="0">
            <a:spAutoFit/>
          </a:bodyPr>
          <a:lstStyle/>
          <a:p>
            <a:pPr algn="ctr"/>
            <a:r>
              <a:rPr lang="en-US" sz="2800" b="1" dirty="0">
                <a:solidFill>
                  <a:schemeClr val="bg1"/>
                </a:solidFill>
              </a:rPr>
              <a:t>300+</a:t>
            </a:r>
          </a:p>
        </p:txBody>
      </p:sp>
      <p:sp>
        <p:nvSpPr>
          <p:cNvPr id="10" name="TextBox 9">
            <a:extLst>
              <a:ext uri="{FF2B5EF4-FFF2-40B4-BE49-F238E27FC236}">
                <a16:creationId xmlns:a16="http://schemas.microsoft.com/office/drawing/2014/main" id="{0C066DFC-E7A6-8B47-A958-5871B5A82B63}"/>
              </a:ext>
            </a:extLst>
          </p:cNvPr>
          <p:cNvSpPr txBox="1"/>
          <p:nvPr/>
        </p:nvSpPr>
        <p:spPr>
          <a:xfrm>
            <a:off x="8991600" y="6547211"/>
            <a:ext cx="2616422" cy="246221"/>
          </a:xfrm>
          <a:prstGeom prst="rect">
            <a:avLst/>
          </a:prstGeom>
          <a:noFill/>
        </p:spPr>
        <p:txBody>
          <a:bodyPr wrap="none" rtlCol="0">
            <a:spAutoFit/>
          </a:bodyPr>
          <a:lstStyle/>
          <a:p>
            <a:r>
              <a:rPr lang="en-US" sz="1000" dirty="0"/>
              <a:t>*based on statistics from Fall 2020 projects</a:t>
            </a:r>
          </a:p>
        </p:txBody>
      </p:sp>
      <p:grpSp>
        <p:nvGrpSpPr>
          <p:cNvPr id="50" name="Group 49">
            <a:extLst>
              <a:ext uri="{FF2B5EF4-FFF2-40B4-BE49-F238E27FC236}">
                <a16:creationId xmlns:a16="http://schemas.microsoft.com/office/drawing/2014/main" id="{B970E1C6-EDC9-4D3F-9106-AD701CDE5410}"/>
              </a:ext>
            </a:extLst>
          </p:cNvPr>
          <p:cNvGrpSpPr/>
          <p:nvPr/>
        </p:nvGrpSpPr>
        <p:grpSpPr>
          <a:xfrm>
            <a:off x="6858000" y="1219200"/>
            <a:ext cx="4995284" cy="5257801"/>
            <a:chOff x="7127916" y="1307068"/>
            <a:chExt cx="4995284" cy="5257801"/>
          </a:xfrm>
        </p:grpSpPr>
        <p:sp>
          <p:nvSpPr>
            <p:cNvPr id="51" name="Rounded Rectangle 13">
              <a:extLst>
                <a:ext uri="{FF2B5EF4-FFF2-40B4-BE49-F238E27FC236}">
                  <a16:creationId xmlns:a16="http://schemas.microsoft.com/office/drawing/2014/main" id="{D7A66316-51F7-4C3A-AB87-124BE505AF60}"/>
                </a:ext>
              </a:extLst>
            </p:cNvPr>
            <p:cNvSpPr/>
            <p:nvPr/>
          </p:nvSpPr>
          <p:spPr>
            <a:xfrm>
              <a:off x="7127916" y="1491735"/>
              <a:ext cx="4995284" cy="5073134"/>
            </a:xfrm>
            <a:prstGeom prst="roundRect">
              <a:avLst/>
            </a:prstGeom>
            <a:noFill/>
            <a:ln w="38100" cap="flat" cmpd="sng" algn="ctr">
              <a:solidFill>
                <a:srgbClr val="A9211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54" name="TextBox 53">
              <a:extLst>
                <a:ext uri="{FF2B5EF4-FFF2-40B4-BE49-F238E27FC236}">
                  <a16:creationId xmlns:a16="http://schemas.microsoft.com/office/drawing/2014/main" id="{FC60E8D8-E0D3-426D-BB77-E9CC90FD9B6E}"/>
                </a:ext>
              </a:extLst>
            </p:cNvPr>
            <p:cNvSpPr txBox="1"/>
            <p:nvPr/>
          </p:nvSpPr>
          <p:spPr>
            <a:xfrm>
              <a:off x="8388060" y="1307068"/>
              <a:ext cx="2778456" cy="36933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rPr>
                <a:t>PBG Infographics</a:t>
              </a:r>
            </a:p>
          </p:txBody>
        </p:sp>
      </p:grpSp>
      <p:sp>
        <p:nvSpPr>
          <p:cNvPr id="55" name="TextBox 54">
            <a:extLst>
              <a:ext uri="{FF2B5EF4-FFF2-40B4-BE49-F238E27FC236}">
                <a16:creationId xmlns:a16="http://schemas.microsoft.com/office/drawing/2014/main" id="{403B576E-EDCA-4C54-A867-12EE9D1A077C}"/>
              </a:ext>
            </a:extLst>
          </p:cNvPr>
          <p:cNvSpPr txBox="1"/>
          <p:nvPr/>
        </p:nvSpPr>
        <p:spPr>
          <a:xfrm>
            <a:off x="8837551" y="4366235"/>
            <a:ext cx="518091"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2C5D9B"/>
                </a:solidFill>
                <a:effectLst/>
                <a:uLnTx/>
                <a:uFillTx/>
              </a:rPr>
              <a:t>40%</a:t>
            </a:r>
          </a:p>
        </p:txBody>
      </p:sp>
      <p:sp>
        <p:nvSpPr>
          <p:cNvPr id="57" name="TextBox 56">
            <a:extLst>
              <a:ext uri="{FF2B5EF4-FFF2-40B4-BE49-F238E27FC236}">
                <a16:creationId xmlns:a16="http://schemas.microsoft.com/office/drawing/2014/main" id="{0B802EE5-BEF5-44D0-996F-105DD2B50316}"/>
              </a:ext>
            </a:extLst>
          </p:cNvPr>
          <p:cNvSpPr txBox="1"/>
          <p:nvPr/>
        </p:nvSpPr>
        <p:spPr>
          <a:xfrm>
            <a:off x="7845352" y="6103825"/>
            <a:ext cx="518091"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DF522F"/>
                </a:solidFill>
                <a:effectLst/>
                <a:uLnTx/>
                <a:uFillTx/>
              </a:rPr>
              <a:t>26%</a:t>
            </a:r>
          </a:p>
        </p:txBody>
      </p:sp>
      <p:sp>
        <p:nvSpPr>
          <p:cNvPr id="58" name="TextBox 57">
            <a:extLst>
              <a:ext uri="{FF2B5EF4-FFF2-40B4-BE49-F238E27FC236}">
                <a16:creationId xmlns:a16="http://schemas.microsoft.com/office/drawing/2014/main" id="{AD115CEF-663C-41F8-AEC2-C5C74C813E02}"/>
              </a:ext>
            </a:extLst>
          </p:cNvPr>
          <p:cNvSpPr txBox="1"/>
          <p:nvPr/>
        </p:nvSpPr>
        <p:spPr>
          <a:xfrm>
            <a:off x="6779772" y="5037643"/>
            <a:ext cx="518091"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62B452"/>
                </a:solidFill>
                <a:effectLst/>
                <a:uLnTx/>
                <a:uFillTx/>
              </a:rPr>
              <a:t>15%</a:t>
            </a:r>
          </a:p>
        </p:txBody>
      </p:sp>
      <p:sp>
        <p:nvSpPr>
          <p:cNvPr id="59" name="TextBox 58">
            <a:extLst>
              <a:ext uri="{FF2B5EF4-FFF2-40B4-BE49-F238E27FC236}">
                <a16:creationId xmlns:a16="http://schemas.microsoft.com/office/drawing/2014/main" id="{396AE6BE-43DD-41E7-949A-E2522209B63C}"/>
              </a:ext>
            </a:extLst>
          </p:cNvPr>
          <p:cNvSpPr txBox="1"/>
          <p:nvPr/>
        </p:nvSpPr>
        <p:spPr>
          <a:xfrm>
            <a:off x="7010400" y="4338224"/>
            <a:ext cx="518091"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876AA1"/>
                </a:solidFill>
                <a:effectLst/>
                <a:uLnTx/>
                <a:uFillTx/>
              </a:rPr>
              <a:t>10%</a:t>
            </a:r>
          </a:p>
        </p:txBody>
      </p:sp>
      <p:sp>
        <p:nvSpPr>
          <p:cNvPr id="60" name="TextBox 59">
            <a:extLst>
              <a:ext uri="{FF2B5EF4-FFF2-40B4-BE49-F238E27FC236}">
                <a16:creationId xmlns:a16="http://schemas.microsoft.com/office/drawing/2014/main" id="{F1246C90-D6E0-4417-8F31-E534846577E3}"/>
              </a:ext>
            </a:extLst>
          </p:cNvPr>
          <p:cNvSpPr txBox="1"/>
          <p:nvPr/>
        </p:nvSpPr>
        <p:spPr>
          <a:xfrm>
            <a:off x="7467600" y="4070524"/>
            <a:ext cx="425116"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ED9643"/>
                </a:solidFill>
                <a:effectLst/>
                <a:uLnTx/>
                <a:uFillTx/>
              </a:rPr>
              <a:t>3%</a:t>
            </a:r>
          </a:p>
        </p:txBody>
      </p:sp>
      <p:sp>
        <p:nvSpPr>
          <p:cNvPr id="61" name="TextBox 60">
            <a:extLst>
              <a:ext uri="{FF2B5EF4-FFF2-40B4-BE49-F238E27FC236}">
                <a16:creationId xmlns:a16="http://schemas.microsoft.com/office/drawing/2014/main" id="{7C2D6C0E-A23A-4424-A1C0-DCE351687832}"/>
              </a:ext>
            </a:extLst>
          </p:cNvPr>
          <p:cNvSpPr txBox="1"/>
          <p:nvPr/>
        </p:nvSpPr>
        <p:spPr>
          <a:xfrm>
            <a:off x="8824334" y="1890929"/>
            <a:ext cx="518091"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2C5D9B"/>
                </a:solidFill>
                <a:effectLst/>
                <a:uLnTx/>
                <a:uFillTx/>
              </a:rPr>
              <a:t>45%</a:t>
            </a:r>
          </a:p>
        </p:txBody>
      </p:sp>
      <p:sp>
        <p:nvSpPr>
          <p:cNvPr id="62" name="TextBox 61">
            <a:extLst>
              <a:ext uri="{FF2B5EF4-FFF2-40B4-BE49-F238E27FC236}">
                <a16:creationId xmlns:a16="http://schemas.microsoft.com/office/drawing/2014/main" id="{7344DC8C-7C62-4AA0-9C14-26BDB1C9C0EF}"/>
              </a:ext>
            </a:extLst>
          </p:cNvPr>
          <p:cNvSpPr txBox="1"/>
          <p:nvPr/>
        </p:nvSpPr>
        <p:spPr>
          <a:xfrm>
            <a:off x="7845352" y="3628689"/>
            <a:ext cx="518091"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DF522F"/>
                </a:solidFill>
                <a:effectLst/>
                <a:uLnTx/>
                <a:uFillTx/>
              </a:rPr>
              <a:t>14%</a:t>
            </a:r>
          </a:p>
        </p:txBody>
      </p:sp>
      <p:sp>
        <p:nvSpPr>
          <p:cNvPr id="63" name="TextBox 62">
            <a:extLst>
              <a:ext uri="{FF2B5EF4-FFF2-40B4-BE49-F238E27FC236}">
                <a16:creationId xmlns:a16="http://schemas.microsoft.com/office/drawing/2014/main" id="{118EBB63-2216-4D7F-86EA-1F963483D30E}"/>
              </a:ext>
            </a:extLst>
          </p:cNvPr>
          <p:cNvSpPr txBox="1"/>
          <p:nvPr/>
        </p:nvSpPr>
        <p:spPr>
          <a:xfrm>
            <a:off x="7482909" y="1565928"/>
            <a:ext cx="518091"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1F3A73"/>
                </a:solidFill>
                <a:effectLst/>
                <a:uLnTx/>
                <a:uFillTx/>
              </a:rPr>
              <a:t>13%</a:t>
            </a:r>
          </a:p>
        </p:txBody>
      </p:sp>
      <p:sp>
        <p:nvSpPr>
          <p:cNvPr id="64" name="TextBox 63">
            <a:extLst>
              <a:ext uri="{FF2B5EF4-FFF2-40B4-BE49-F238E27FC236}">
                <a16:creationId xmlns:a16="http://schemas.microsoft.com/office/drawing/2014/main" id="{E05C1407-44C2-42F5-AF95-EEDC651B5F8D}"/>
              </a:ext>
            </a:extLst>
          </p:cNvPr>
          <p:cNvSpPr txBox="1"/>
          <p:nvPr/>
        </p:nvSpPr>
        <p:spPr>
          <a:xfrm>
            <a:off x="6900560" y="3132846"/>
            <a:ext cx="518091"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62B452"/>
                </a:solidFill>
                <a:effectLst/>
                <a:uLnTx/>
                <a:uFillTx/>
              </a:rPr>
              <a:t>13%</a:t>
            </a:r>
          </a:p>
        </p:txBody>
      </p:sp>
      <p:sp>
        <p:nvSpPr>
          <p:cNvPr id="65" name="TextBox 64">
            <a:extLst>
              <a:ext uri="{FF2B5EF4-FFF2-40B4-BE49-F238E27FC236}">
                <a16:creationId xmlns:a16="http://schemas.microsoft.com/office/drawing/2014/main" id="{41738A6F-7516-49FA-8993-D6E62AB150D4}"/>
              </a:ext>
            </a:extLst>
          </p:cNvPr>
          <p:cNvSpPr txBox="1"/>
          <p:nvPr/>
        </p:nvSpPr>
        <p:spPr>
          <a:xfrm>
            <a:off x="6794704" y="2397355"/>
            <a:ext cx="518091" cy="29238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876AA1"/>
                </a:solidFill>
                <a:effectLst/>
                <a:uLnTx/>
                <a:uFillTx/>
              </a:rPr>
              <a:t>10%</a:t>
            </a:r>
          </a:p>
        </p:txBody>
      </p:sp>
      <p:pic>
        <p:nvPicPr>
          <p:cNvPr id="66" name="Picture 65">
            <a:extLst>
              <a:ext uri="{FF2B5EF4-FFF2-40B4-BE49-F238E27FC236}">
                <a16:creationId xmlns:a16="http://schemas.microsoft.com/office/drawing/2014/main" id="{76293358-7277-4A73-ACD5-FEBC4CA94BA4}"/>
              </a:ext>
            </a:extLst>
          </p:cNvPr>
          <p:cNvPicPr>
            <a:picLocks noChangeAspect="1"/>
          </p:cNvPicPr>
          <p:nvPr/>
        </p:nvPicPr>
        <p:blipFill>
          <a:blip r:embed="rId2"/>
          <a:stretch>
            <a:fillRect/>
          </a:stretch>
        </p:blipFill>
        <p:spPr>
          <a:xfrm>
            <a:off x="7166704" y="4159197"/>
            <a:ext cx="4694327" cy="2072820"/>
          </a:xfrm>
          <a:prstGeom prst="rect">
            <a:avLst/>
          </a:prstGeom>
        </p:spPr>
      </p:pic>
      <p:pic>
        <p:nvPicPr>
          <p:cNvPr id="67" name="Picture 66">
            <a:extLst>
              <a:ext uri="{FF2B5EF4-FFF2-40B4-BE49-F238E27FC236}">
                <a16:creationId xmlns:a16="http://schemas.microsoft.com/office/drawing/2014/main" id="{3B6D5B33-584A-4C35-BC50-DFA022B8620A}"/>
              </a:ext>
            </a:extLst>
          </p:cNvPr>
          <p:cNvPicPr>
            <a:picLocks noChangeAspect="1"/>
          </p:cNvPicPr>
          <p:nvPr/>
        </p:nvPicPr>
        <p:blipFill>
          <a:blip r:embed="rId3"/>
          <a:stretch>
            <a:fillRect/>
          </a:stretch>
        </p:blipFill>
        <p:spPr>
          <a:xfrm>
            <a:off x="7145980" y="1669113"/>
            <a:ext cx="3279932" cy="2115495"/>
          </a:xfrm>
          <a:prstGeom prst="rect">
            <a:avLst/>
          </a:prstGeom>
        </p:spPr>
      </p:pic>
      <p:sp>
        <p:nvSpPr>
          <p:cNvPr id="37" name="TextBox 36">
            <a:extLst>
              <a:ext uri="{FF2B5EF4-FFF2-40B4-BE49-F238E27FC236}">
                <a16:creationId xmlns:a16="http://schemas.microsoft.com/office/drawing/2014/main" id="{5875DA27-C6B5-4B69-A290-EA029FA27E76}"/>
              </a:ext>
            </a:extLst>
          </p:cNvPr>
          <p:cNvSpPr txBox="1"/>
          <p:nvPr/>
        </p:nvSpPr>
        <p:spPr>
          <a:xfrm>
            <a:off x="4686300" y="-533400"/>
            <a:ext cx="2819400" cy="369332"/>
          </a:xfrm>
          <a:prstGeom prst="rect">
            <a:avLst/>
          </a:prstGeom>
          <a:solidFill>
            <a:schemeClr val="tx2"/>
          </a:solidFill>
        </p:spPr>
        <p:txBody>
          <a:bodyPr wrap="square" rtlCol="0">
            <a:spAutoFit/>
          </a:bodyPr>
          <a:lstStyle/>
          <a:p>
            <a:pPr algn="ctr"/>
            <a:r>
              <a:rPr lang="en-US" dirty="0">
                <a:solidFill>
                  <a:schemeClr val="bg1"/>
                </a:solidFill>
              </a:rPr>
              <a:t>Dhairya</a:t>
            </a:r>
          </a:p>
        </p:txBody>
      </p:sp>
    </p:spTree>
    <p:extLst>
      <p:ext uri="{BB962C8B-B14F-4D97-AF65-F5344CB8AC3E}">
        <p14:creationId xmlns:p14="http://schemas.microsoft.com/office/powerpoint/2010/main" val="289389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2259-AEA6-4D33-920C-2CA6B8684383}"/>
              </a:ext>
            </a:extLst>
          </p:cNvPr>
          <p:cNvSpPr>
            <a:spLocks noGrp="1"/>
          </p:cNvSpPr>
          <p:nvPr>
            <p:ph type="title"/>
          </p:nvPr>
        </p:nvSpPr>
        <p:spPr>
          <a:xfrm>
            <a:off x="609600" y="157080"/>
            <a:ext cx="10972800" cy="1143000"/>
          </a:xfrm>
        </p:spPr>
        <p:txBody>
          <a:bodyPr>
            <a:normAutofit/>
          </a:bodyPr>
          <a:lstStyle/>
          <a:p>
            <a:r>
              <a:rPr lang="en-US" sz="2400" b="1" u="sng" dirty="0">
                <a:solidFill>
                  <a:schemeClr val="accent1">
                    <a:lumMod val="50000"/>
                  </a:schemeClr>
                </a:solidFill>
                <a:latin typeface="+mj-lt"/>
                <a:cs typeface="Arial" panose="020B0604020202020204" pitchFamily="34" charset="0"/>
              </a:rPr>
              <a:t>Who We Are</a:t>
            </a:r>
            <a:r>
              <a:rPr lang="en-US" sz="2400" b="1" dirty="0">
                <a:solidFill>
                  <a:schemeClr val="accent1">
                    <a:lumMod val="50000"/>
                  </a:schemeClr>
                </a:solidFill>
                <a:latin typeface="+mj-lt"/>
                <a:cs typeface="Arial" panose="020B0604020202020204" pitchFamily="34" charset="0"/>
              </a:rPr>
              <a:t>: A</a:t>
            </a:r>
            <a:r>
              <a:rPr lang="en-US" sz="2400" b="1" dirty="0">
                <a:solidFill>
                  <a:schemeClr val="accent1">
                    <a:lumMod val="50000"/>
                  </a:schemeClr>
                </a:solidFill>
                <a:latin typeface="+mj-lt"/>
              </a:rPr>
              <a:t> Range of Backgrounds and Expertise Areas</a:t>
            </a:r>
            <a:endParaRPr lang="en-US" sz="2400" dirty="0">
              <a:solidFill>
                <a:schemeClr val="accent1">
                  <a:lumMod val="50000"/>
                </a:schemeClr>
              </a:solidFill>
              <a:latin typeface="+mj-lt"/>
            </a:endParaRPr>
          </a:p>
        </p:txBody>
      </p:sp>
      <p:sp>
        <p:nvSpPr>
          <p:cNvPr id="4" name="Slide Number Placeholder 3">
            <a:extLst>
              <a:ext uri="{FF2B5EF4-FFF2-40B4-BE49-F238E27FC236}">
                <a16:creationId xmlns:a16="http://schemas.microsoft.com/office/drawing/2014/main" id="{102F1C26-3B61-4E4C-AFDA-CE9A09727AD4}"/>
              </a:ext>
            </a:extLst>
          </p:cNvPr>
          <p:cNvSpPr>
            <a:spLocks noGrp="1"/>
          </p:cNvSpPr>
          <p:nvPr>
            <p:ph type="sldNum" sz="quarter" idx="12"/>
          </p:nvPr>
        </p:nvSpPr>
        <p:spPr>
          <a:xfrm>
            <a:off x="4673600" y="6356351"/>
            <a:ext cx="2844800" cy="365125"/>
          </a:xfrm>
        </p:spPr>
        <p:txBody>
          <a:bodyPr/>
          <a:lstStyle/>
          <a:p>
            <a:fld id="{7E90C50F-38B1-4577-B92F-5D93F39DA521}" type="slidenum">
              <a:rPr lang="en-US" smtClean="0"/>
              <a:t>6</a:t>
            </a:fld>
            <a:endParaRPr lang="en-US" dirty="0"/>
          </a:p>
        </p:txBody>
      </p:sp>
      <p:sp>
        <p:nvSpPr>
          <p:cNvPr id="7" name="Trapezoid 6">
            <a:extLst>
              <a:ext uri="{FF2B5EF4-FFF2-40B4-BE49-F238E27FC236}">
                <a16:creationId xmlns:a16="http://schemas.microsoft.com/office/drawing/2014/main" id="{FF0A5C24-1AC6-46B5-9369-F2BB7E65B7D1}"/>
              </a:ext>
            </a:extLst>
          </p:cNvPr>
          <p:cNvSpPr/>
          <p:nvPr/>
        </p:nvSpPr>
        <p:spPr>
          <a:xfrm>
            <a:off x="1538889" y="2478780"/>
            <a:ext cx="9773727" cy="1122748"/>
          </a:xfrm>
          <a:prstGeom prst="trapezoid">
            <a:avLst>
              <a:gd name="adj" fmla="val 78470"/>
            </a:avLst>
          </a:prstGeom>
          <a:gradFill>
            <a:gsLst>
              <a:gs pos="46000">
                <a:srgbClr val="E6E6E6"/>
              </a:gs>
              <a:gs pos="12000">
                <a:sysClr val="window" lastClr="FFFFFF">
                  <a:lumMod val="75000"/>
                </a:sysClr>
              </a:gs>
              <a:gs pos="0">
                <a:srgbClr val="9F9B9B"/>
              </a:gs>
              <a:gs pos="100000">
                <a:sysClr val="window" lastClr="FFFFFF">
                  <a:lumMod val="95000"/>
                </a:sysClr>
              </a:gs>
            </a:gsLst>
            <a:lin ang="5400000" scaled="1"/>
          </a:gradFill>
          <a:ln w="12700" cap="flat" cmpd="sng" algn="ctr">
            <a:noFill/>
            <a:prstDash val="solid"/>
            <a:miter lim="800000"/>
          </a:ln>
          <a:effectLst/>
        </p:spPr>
        <p:txBody>
          <a:bodyPr rtlCol="0" anchor="ctr"/>
          <a:lstStyle/>
          <a:p>
            <a:pPr algn="ctr">
              <a:defRPr/>
            </a:pPr>
            <a:endParaRPr lang="en-US" sz="1200" kern="0">
              <a:solidFill>
                <a:prstClr val="white"/>
              </a:solidFill>
              <a:latin typeface="Tw Cen MT"/>
            </a:endParaRPr>
          </a:p>
        </p:txBody>
      </p:sp>
      <p:sp>
        <p:nvSpPr>
          <p:cNvPr id="8" name="Rectangle 7">
            <a:extLst>
              <a:ext uri="{FF2B5EF4-FFF2-40B4-BE49-F238E27FC236}">
                <a16:creationId xmlns:a16="http://schemas.microsoft.com/office/drawing/2014/main" id="{4B74B7D4-D9D0-4033-A84F-F01CB1CD71D0}"/>
              </a:ext>
            </a:extLst>
          </p:cNvPr>
          <p:cNvSpPr/>
          <p:nvPr/>
        </p:nvSpPr>
        <p:spPr>
          <a:xfrm>
            <a:off x="2636765" y="1717795"/>
            <a:ext cx="7577974" cy="816400"/>
          </a:xfrm>
          <a:prstGeom prst="rect">
            <a:avLst/>
          </a:prstGeom>
          <a:solidFill>
            <a:srgbClr val="005426"/>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algn="ctr">
              <a:defRPr/>
            </a:pPr>
            <a:r>
              <a:rPr lang="en-US" sz="1200" b="1" kern="0" dirty="0">
                <a:solidFill>
                  <a:prstClr val="white"/>
                </a:solidFill>
                <a:latin typeface="+mj-lt"/>
                <a:cs typeface="Arial" panose="020B0604020202020204" pitchFamily="34" charset="0"/>
              </a:rPr>
              <a:t>PBG attracts the brightest minds at Penn focused on solving existing healthcare needs. Our members have a set of core competencies in finding key intersections between science and business to effect progress and innovation for the biotechnology community</a:t>
            </a:r>
          </a:p>
        </p:txBody>
      </p:sp>
      <p:sp>
        <p:nvSpPr>
          <p:cNvPr id="9" name="Rectangle: Rounded Corners 8">
            <a:extLst>
              <a:ext uri="{FF2B5EF4-FFF2-40B4-BE49-F238E27FC236}">
                <a16:creationId xmlns:a16="http://schemas.microsoft.com/office/drawing/2014/main" id="{C4EA7091-0C0C-4C56-A6DE-CE53C058BFF0}"/>
              </a:ext>
            </a:extLst>
          </p:cNvPr>
          <p:cNvSpPr/>
          <p:nvPr/>
        </p:nvSpPr>
        <p:spPr>
          <a:xfrm>
            <a:off x="9826048" y="2833080"/>
            <a:ext cx="1580300" cy="747032"/>
          </a:xfrm>
          <a:prstGeom prst="roundRect">
            <a:avLst/>
          </a:prstGeom>
          <a:solidFill>
            <a:srgbClr val="242852"/>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rPr>
              <a:t>Arts and Sciences</a:t>
            </a:r>
          </a:p>
        </p:txBody>
      </p:sp>
      <p:sp>
        <p:nvSpPr>
          <p:cNvPr id="10" name="Rectangle: Rounded Corners 9">
            <a:extLst>
              <a:ext uri="{FF2B5EF4-FFF2-40B4-BE49-F238E27FC236}">
                <a16:creationId xmlns:a16="http://schemas.microsoft.com/office/drawing/2014/main" id="{B082EC56-DE88-4F0A-BB0B-19B92934A5DC}"/>
              </a:ext>
            </a:extLst>
          </p:cNvPr>
          <p:cNvSpPr/>
          <p:nvPr/>
        </p:nvSpPr>
        <p:spPr>
          <a:xfrm>
            <a:off x="7758421" y="2833080"/>
            <a:ext cx="1580300" cy="747032"/>
          </a:xfrm>
          <a:prstGeom prst="roundRect">
            <a:avLst/>
          </a:prstGeom>
          <a:solidFill>
            <a:srgbClr val="ACCBF9">
              <a:lumMod val="50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rPr>
              <a:t>Penn Law</a:t>
            </a:r>
          </a:p>
        </p:txBody>
      </p:sp>
      <p:sp>
        <p:nvSpPr>
          <p:cNvPr id="11" name="Rectangle: Rounded Corners 10">
            <a:extLst>
              <a:ext uri="{FF2B5EF4-FFF2-40B4-BE49-F238E27FC236}">
                <a16:creationId xmlns:a16="http://schemas.microsoft.com/office/drawing/2014/main" id="{DFD5ACD3-5D2E-4E6C-B96A-C8C8664390A4}"/>
              </a:ext>
            </a:extLst>
          </p:cNvPr>
          <p:cNvSpPr/>
          <p:nvPr/>
        </p:nvSpPr>
        <p:spPr>
          <a:xfrm>
            <a:off x="5699826" y="2833080"/>
            <a:ext cx="1575926" cy="747032"/>
          </a:xfrm>
          <a:prstGeom prst="roundRect">
            <a:avLst/>
          </a:prstGeom>
          <a:solidFill>
            <a:srgbClr val="ACCBF9">
              <a:lumMod val="25000"/>
            </a:srgbClr>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mj-lt"/>
                <a:cs typeface="Arial" panose="020B0604020202020204" pitchFamily="34" charset="0"/>
              </a:rPr>
              <a:t>Wharton School</a:t>
            </a:r>
          </a:p>
        </p:txBody>
      </p:sp>
      <p:sp>
        <p:nvSpPr>
          <p:cNvPr id="12" name="Rectangle: Rounded Corners 11">
            <a:extLst>
              <a:ext uri="{FF2B5EF4-FFF2-40B4-BE49-F238E27FC236}">
                <a16:creationId xmlns:a16="http://schemas.microsoft.com/office/drawing/2014/main" id="{BB26CD52-ABE8-4222-B8B0-A6D68598398F}"/>
              </a:ext>
            </a:extLst>
          </p:cNvPr>
          <p:cNvSpPr/>
          <p:nvPr/>
        </p:nvSpPr>
        <p:spPr>
          <a:xfrm>
            <a:off x="3632199" y="2833080"/>
            <a:ext cx="1580300" cy="747032"/>
          </a:xfrm>
          <a:prstGeom prst="roundRect">
            <a:avLst/>
          </a:prstGeom>
          <a:solidFill>
            <a:srgbClr val="C00000"/>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algn="ctr">
              <a:defRPr/>
            </a:pPr>
            <a:r>
              <a:rPr lang="en-US" sz="1200" b="1" kern="0" dirty="0">
                <a:solidFill>
                  <a:prstClr val="white"/>
                </a:solidFill>
                <a:latin typeface="+mj-lt"/>
                <a:cs typeface="Arial" panose="020B0604020202020204" pitchFamily="34" charset="0"/>
              </a:rPr>
              <a:t>Penn Engineering</a:t>
            </a:r>
          </a:p>
        </p:txBody>
      </p:sp>
      <p:sp>
        <p:nvSpPr>
          <p:cNvPr id="13" name="Rectangle: Rounded Corners 12">
            <a:extLst>
              <a:ext uri="{FF2B5EF4-FFF2-40B4-BE49-F238E27FC236}">
                <a16:creationId xmlns:a16="http://schemas.microsoft.com/office/drawing/2014/main" id="{0C519131-4F29-456C-81CF-A51DD9CBD434}"/>
              </a:ext>
            </a:extLst>
          </p:cNvPr>
          <p:cNvSpPr/>
          <p:nvPr/>
        </p:nvSpPr>
        <p:spPr>
          <a:xfrm>
            <a:off x="1564573" y="2833080"/>
            <a:ext cx="1580300" cy="747032"/>
          </a:xfrm>
          <a:prstGeom prst="roundRect">
            <a:avLst/>
          </a:prstGeom>
          <a:solidFill>
            <a:srgbClr val="4A66AC"/>
          </a:solidFill>
          <a:ln w="1905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mj-lt"/>
                <a:cs typeface="Arial" panose="020B0604020202020204" pitchFamily="34" charset="0"/>
              </a:rPr>
              <a:t>Penn Medicine</a:t>
            </a:r>
          </a:p>
        </p:txBody>
      </p:sp>
      <p:sp>
        <p:nvSpPr>
          <p:cNvPr id="14" name="TextBox 13">
            <a:extLst>
              <a:ext uri="{FF2B5EF4-FFF2-40B4-BE49-F238E27FC236}">
                <a16:creationId xmlns:a16="http://schemas.microsoft.com/office/drawing/2014/main" id="{54FA2A78-DA7A-43FB-964F-7030C860D899}"/>
              </a:ext>
            </a:extLst>
          </p:cNvPr>
          <p:cNvSpPr txBox="1"/>
          <p:nvPr/>
        </p:nvSpPr>
        <p:spPr>
          <a:xfrm>
            <a:off x="379056" y="3809806"/>
            <a:ext cx="1030364" cy="307777"/>
          </a:xfrm>
          <a:prstGeom prst="rect">
            <a:avLst/>
          </a:prstGeom>
          <a:noFill/>
          <a:ln cap="flat">
            <a:noFill/>
          </a:ln>
        </p:spPr>
        <p:txBody>
          <a:bodyPr vert="horz" wrap="square" lIns="91440" tIns="45720" rIns="91440" bIns="45720" anchor="t" anchorCtr="1" compatLnSpc="1">
            <a:spAutoFit/>
          </a:bodyPr>
          <a:lstStyle/>
          <a:p>
            <a:pPr algn="r">
              <a:defRPr sz="1800" b="0" i="0" u="none" strike="noStrike" kern="0" cap="none" spc="0" baseline="0">
                <a:solidFill>
                  <a:srgbClr val="000000"/>
                </a:solidFill>
                <a:uFillTx/>
              </a:defRPr>
            </a:pPr>
            <a:r>
              <a:rPr lang="en-US" sz="1400" b="1" i="1" kern="0" dirty="0">
                <a:solidFill>
                  <a:srgbClr val="A5A5A5">
                    <a:lumMod val="50000"/>
                  </a:srgbClr>
                </a:solidFill>
                <a:cs typeface="Arial" panose="020B0604020202020204" pitchFamily="34" charset="0"/>
              </a:rPr>
              <a:t>Degrees</a:t>
            </a:r>
          </a:p>
        </p:txBody>
      </p:sp>
      <p:sp>
        <p:nvSpPr>
          <p:cNvPr id="15" name="TextBox 14">
            <a:extLst>
              <a:ext uri="{FF2B5EF4-FFF2-40B4-BE49-F238E27FC236}">
                <a16:creationId xmlns:a16="http://schemas.microsoft.com/office/drawing/2014/main" id="{480021D7-5B1A-48E4-A6D8-8EA11E8C859D}"/>
              </a:ext>
            </a:extLst>
          </p:cNvPr>
          <p:cNvSpPr txBox="1"/>
          <p:nvPr/>
        </p:nvSpPr>
        <p:spPr>
          <a:xfrm>
            <a:off x="302622" y="4441401"/>
            <a:ext cx="1040469" cy="523220"/>
          </a:xfrm>
          <a:prstGeom prst="rect">
            <a:avLst/>
          </a:prstGeom>
          <a:noFill/>
          <a:ln cap="flat">
            <a:noFill/>
          </a:ln>
        </p:spPr>
        <p:txBody>
          <a:bodyPr vert="horz" wrap="square" lIns="91440" tIns="45720" rIns="91440" bIns="45720" anchor="t" anchorCtr="1" compatLnSpc="1">
            <a:spAutoFit/>
          </a:bodyPr>
          <a:lstStyle/>
          <a:p>
            <a:pPr algn="r">
              <a:defRPr sz="1800" b="0" i="0" u="none" strike="noStrike" kern="0" cap="none" spc="0" baseline="0">
                <a:solidFill>
                  <a:srgbClr val="000000"/>
                </a:solidFill>
                <a:uFillTx/>
              </a:defRPr>
            </a:pPr>
            <a:r>
              <a:rPr lang="en-US" sz="1400" b="1" i="1" kern="0" dirty="0">
                <a:solidFill>
                  <a:srgbClr val="A5A5A5">
                    <a:lumMod val="50000"/>
                  </a:srgbClr>
                </a:solidFill>
                <a:cs typeface="Arial" panose="020B0604020202020204" pitchFamily="34" charset="0"/>
              </a:rPr>
              <a:t>Focus Areas</a:t>
            </a:r>
          </a:p>
        </p:txBody>
      </p:sp>
      <p:sp>
        <p:nvSpPr>
          <p:cNvPr id="16" name="TextBox 15">
            <a:extLst>
              <a:ext uri="{FF2B5EF4-FFF2-40B4-BE49-F238E27FC236}">
                <a16:creationId xmlns:a16="http://schemas.microsoft.com/office/drawing/2014/main" id="{63B6C5CB-F71B-4D0D-AB89-AF1A510F3C04}"/>
              </a:ext>
            </a:extLst>
          </p:cNvPr>
          <p:cNvSpPr txBox="1"/>
          <p:nvPr/>
        </p:nvSpPr>
        <p:spPr>
          <a:xfrm>
            <a:off x="1303565" y="3825195"/>
            <a:ext cx="2093005" cy="276999"/>
          </a:xfrm>
          <a:prstGeom prst="rect">
            <a:avLst/>
          </a:prstGeom>
          <a:noFill/>
        </p:spPr>
        <p:txBody>
          <a:bodyPr wrap="square" rtlCol="0" anchor="ctr">
            <a:spAutoFit/>
          </a:bodyPr>
          <a:lstStyle/>
          <a:p>
            <a:pPr algn="ctr">
              <a:spcAft>
                <a:spcPts val="600"/>
              </a:spcAft>
              <a:defRPr/>
            </a:pPr>
            <a:r>
              <a:rPr lang="en-US" sz="1200" b="1" i="1" kern="0" dirty="0">
                <a:solidFill>
                  <a:prstClr val="black"/>
                </a:solidFill>
              </a:rPr>
              <a:t>MD, PhD, MS, Postdoc</a:t>
            </a:r>
          </a:p>
        </p:txBody>
      </p:sp>
      <p:sp>
        <p:nvSpPr>
          <p:cNvPr id="17" name="TextBox 16">
            <a:extLst>
              <a:ext uri="{FF2B5EF4-FFF2-40B4-BE49-F238E27FC236}">
                <a16:creationId xmlns:a16="http://schemas.microsoft.com/office/drawing/2014/main" id="{44E44534-E342-4969-892F-6893869CB45E}"/>
              </a:ext>
            </a:extLst>
          </p:cNvPr>
          <p:cNvSpPr txBox="1"/>
          <p:nvPr/>
        </p:nvSpPr>
        <p:spPr>
          <a:xfrm>
            <a:off x="3352899" y="3825195"/>
            <a:ext cx="2126141" cy="276999"/>
          </a:xfrm>
          <a:prstGeom prst="rect">
            <a:avLst/>
          </a:prstGeom>
          <a:noFill/>
        </p:spPr>
        <p:txBody>
          <a:bodyPr wrap="square" rtlCol="0" anchor="ctr">
            <a:spAutoFit/>
          </a:bodyPr>
          <a:lstStyle/>
          <a:p>
            <a:pPr algn="ctr">
              <a:spcAft>
                <a:spcPts val="600"/>
              </a:spcAft>
              <a:defRPr/>
            </a:pPr>
            <a:r>
              <a:rPr lang="en-US" sz="1200" b="1" i="1" kern="0" dirty="0">
                <a:solidFill>
                  <a:prstClr val="black"/>
                </a:solidFill>
              </a:rPr>
              <a:t>PhD, MSE, Postdoc</a:t>
            </a:r>
          </a:p>
        </p:txBody>
      </p:sp>
      <p:sp>
        <p:nvSpPr>
          <p:cNvPr id="18" name="TextBox 17">
            <a:extLst>
              <a:ext uri="{FF2B5EF4-FFF2-40B4-BE49-F238E27FC236}">
                <a16:creationId xmlns:a16="http://schemas.microsoft.com/office/drawing/2014/main" id="{49B1437E-1B53-4DDA-9C22-26E7126538E9}"/>
              </a:ext>
            </a:extLst>
          </p:cNvPr>
          <p:cNvSpPr txBox="1"/>
          <p:nvPr/>
        </p:nvSpPr>
        <p:spPr>
          <a:xfrm>
            <a:off x="5381554" y="3825195"/>
            <a:ext cx="2212471" cy="276999"/>
          </a:xfrm>
          <a:prstGeom prst="rect">
            <a:avLst/>
          </a:prstGeom>
          <a:noFill/>
        </p:spPr>
        <p:txBody>
          <a:bodyPr wrap="square" rtlCol="0" anchor="ctr">
            <a:spAutoFit/>
          </a:bodyPr>
          <a:lstStyle/>
          <a:p>
            <a:pPr algn="ctr">
              <a:spcAft>
                <a:spcPts val="600"/>
              </a:spcAft>
              <a:defRPr/>
            </a:pPr>
            <a:r>
              <a:rPr lang="en-US" sz="1200" b="1" i="1" kern="0" dirty="0">
                <a:solidFill>
                  <a:prstClr val="black"/>
                </a:solidFill>
              </a:rPr>
              <a:t>MBA, PhD</a:t>
            </a:r>
          </a:p>
        </p:txBody>
      </p:sp>
      <p:sp>
        <p:nvSpPr>
          <p:cNvPr id="19" name="TextBox 18">
            <a:extLst>
              <a:ext uri="{FF2B5EF4-FFF2-40B4-BE49-F238E27FC236}">
                <a16:creationId xmlns:a16="http://schemas.microsoft.com/office/drawing/2014/main" id="{9A7806C1-736D-414F-BE9A-EFC10FF1BAD1}"/>
              </a:ext>
            </a:extLst>
          </p:cNvPr>
          <p:cNvSpPr txBox="1"/>
          <p:nvPr/>
        </p:nvSpPr>
        <p:spPr>
          <a:xfrm>
            <a:off x="7603424" y="3825195"/>
            <a:ext cx="1902732" cy="276999"/>
          </a:xfrm>
          <a:prstGeom prst="rect">
            <a:avLst/>
          </a:prstGeom>
          <a:noFill/>
        </p:spPr>
        <p:txBody>
          <a:bodyPr wrap="square" rtlCol="0" anchor="ctr">
            <a:spAutoFit/>
          </a:bodyPr>
          <a:lstStyle/>
          <a:p>
            <a:pPr algn="ctr">
              <a:spcAft>
                <a:spcPts val="600"/>
              </a:spcAft>
              <a:defRPr/>
            </a:pPr>
            <a:r>
              <a:rPr lang="en-US" sz="1200" b="1" i="1" kern="0" dirty="0">
                <a:solidFill>
                  <a:prstClr val="black"/>
                </a:solidFill>
              </a:rPr>
              <a:t>JD, ML</a:t>
            </a:r>
          </a:p>
        </p:txBody>
      </p:sp>
      <p:sp>
        <p:nvSpPr>
          <p:cNvPr id="20" name="TextBox 19">
            <a:extLst>
              <a:ext uri="{FF2B5EF4-FFF2-40B4-BE49-F238E27FC236}">
                <a16:creationId xmlns:a16="http://schemas.microsoft.com/office/drawing/2014/main" id="{CED044EA-4E9E-48DA-9E09-8091F94E12C1}"/>
              </a:ext>
            </a:extLst>
          </p:cNvPr>
          <p:cNvSpPr txBox="1"/>
          <p:nvPr/>
        </p:nvSpPr>
        <p:spPr>
          <a:xfrm>
            <a:off x="9584393" y="3825195"/>
            <a:ext cx="2063611" cy="276999"/>
          </a:xfrm>
          <a:prstGeom prst="rect">
            <a:avLst/>
          </a:prstGeom>
          <a:noFill/>
        </p:spPr>
        <p:txBody>
          <a:bodyPr wrap="square" rtlCol="0" anchor="ctr">
            <a:spAutoFit/>
          </a:bodyPr>
          <a:lstStyle/>
          <a:p>
            <a:pPr algn="ctr">
              <a:spcAft>
                <a:spcPts val="600"/>
              </a:spcAft>
              <a:defRPr/>
            </a:pPr>
            <a:r>
              <a:rPr lang="en-US" sz="1200" b="1" i="1" kern="0" dirty="0">
                <a:solidFill>
                  <a:prstClr val="black"/>
                </a:solidFill>
              </a:rPr>
              <a:t>PhD, MS, Postdoc</a:t>
            </a:r>
          </a:p>
        </p:txBody>
      </p:sp>
      <p:sp>
        <p:nvSpPr>
          <p:cNvPr id="21" name="TextBox 20">
            <a:extLst>
              <a:ext uri="{FF2B5EF4-FFF2-40B4-BE49-F238E27FC236}">
                <a16:creationId xmlns:a16="http://schemas.microsoft.com/office/drawing/2014/main" id="{F11BC81A-1BB1-4B2D-B282-8243EDDAB557}"/>
              </a:ext>
            </a:extLst>
          </p:cNvPr>
          <p:cNvSpPr txBox="1"/>
          <p:nvPr/>
        </p:nvSpPr>
        <p:spPr>
          <a:xfrm>
            <a:off x="1442378" y="4302902"/>
            <a:ext cx="2030870" cy="800219"/>
          </a:xfrm>
          <a:prstGeom prst="rect">
            <a:avLst/>
          </a:prstGeom>
          <a:noFill/>
        </p:spPr>
        <p:txBody>
          <a:bodyPr wrap="square" rtlCol="0" anchor="ctr">
            <a:spAutoFit/>
          </a:bodyPr>
          <a:lstStyle/>
          <a:p>
            <a:pPr marL="118872" indent="-118872">
              <a:spcAft>
                <a:spcPts val="600"/>
              </a:spcAft>
              <a:buFont typeface="Arial" panose="020B0604020202020204" pitchFamily="34" charset="0"/>
              <a:buChar char="•"/>
              <a:defRPr/>
            </a:pPr>
            <a:r>
              <a:rPr lang="en-US" sz="1200" kern="0" dirty="0">
                <a:solidFill>
                  <a:prstClr val="black"/>
                </a:solidFill>
              </a:rPr>
              <a:t>CAR-T Cell Therapeutics</a:t>
            </a:r>
          </a:p>
          <a:p>
            <a:pPr marL="118872" indent="-118872">
              <a:spcAft>
                <a:spcPts val="600"/>
              </a:spcAft>
              <a:buFont typeface="Arial" panose="020B0604020202020204" pitchFamily="34" charset="0"/>
              <a:buChar char="•"/>
              <a:defRPr/>
            </a:pPr>
            <a:r>
              <a:rPr lang="en-US" sz="1200" kern="0" dirty="0">
                <a:solidFill>
                  <a:prstClr val="black"/>
                </a:solidFill>
              </a:rPr>
              <a:t>mRNA Therapeutics</a:t>
            </a:r>
          </a:p>
          <a:p>
            <a:pPr marL="118872" indent="-118872">
              <a:spcAft>
                <a:spcPts val="600"/>
              </a:spcAft>
              <a:buFont typeface="Arial" panose="020B0604020202020204" pitchFamily="34" charset="0"/>
              <a:buChar char="•"/>
              <a:defRPr/>
            </a:pPr>
            <a:r>
              <a:rPr lang="en-US" sz="1200" kern="0" dirty="0">
                <a:solidFill>
                  <a:prstClr val="black"/>
                </a:solidFill>
              </a:rPr>
              <a:t>Drug Design</a:t>
            </a:r>
          </a:p>
        </p:txBody>
      </p:sp>
      <p:sp>
        <p:nvSpPr>
          <p:cNvPr id="22" name="TextBox 21">
            <a:extLst>
              <a:ext uri="{FF2B5EF4-FFF2-40B4-BE49-F238E27FC236}">
                <a16:creationId xmlns:a16="http://schemas.microsoft.com/office/drawing/2014/main" id="{99528E65-43B6-479A-B6A4-06C5B6E383F1}"/>
              </a:ext>
            </a:extLst>
          </p:cNvPr>
          <p:cNvSpPr txBox="1"/>
          <p:nvPr/>
        </p:nvSpPr>
        <p:spPr>
          <a:xfrm>
            <a:off x="3516384" y="4302903"/>
            <a:ext cx="1799170" cy="800219"/>
          </a:xfrm>
          <a:prstGeom prst="rect">
            <a:avLst/>
          </a:prstGeom>
          <a:noFill/>
        </p:spPr>
        <p:txBody>
          <a:bodyPr wrap="square" rtlCol="0" anchor="ctr">
            <a:spAutoFit/>
          </a:bodyPr>
          <a:lstStyle/>
          <a:p>
            <a:pPr marL="118872" indent="-118872">
              <a:spcAft>
                <a:spcPts val="600"/>
              </a:spcAft>
              <a:buFont typeface="Arial" panose="020B0604020202020204" pitchFamily="34" charset="0"/>
              <a:buChar char="•"/>
              <a:defRPr/>
            </a:pPr>
            <a:r>
              <a:rPr lang="en-US" sz="1200" kern="0" dirty="0">
                <a:solidFill>
                  <a:prstClr val="black"/>
                </a:solidFill>
              </a:rPr>
              <a:t>Drug Delivery</a:t>
            </a:r>
          </a:p>
          <a:p>
            <a:pPr marL="118872" indent="-118872">
              <a:spcAft>
                <a:spcPts val="600"/>
              </a:spcAft>
              <a:buFont typeface="Arial" panose="020B0604020202020204" pitchFamily="34" charset="0"/>
              <a:buChar char="•"/>
              <a:defRPr/>
            </a:pPr>
            <a:r>
              <a:rPr lang="en-US" sz="1200" kern="0" dirty="0">
                <a:solidFill>
                  <a:prstClr val="black"/>
                </a:solidFill>
              </a:rPr>
              <a:t>Tissue Engineering</a:t>
            </a:r>
          </a:p>
          <a:p>
            <a:pPr marL="118872" indent="-118872">
              <a:spcAft>
                <a:spcPts val="600"/>
              </a:spcAft>
              <a:buFont typeface="Arial" panose="020B0604020202020204" pitchFamily="34" charset="0"/>
              <a:buChar char="•"/>
              <a:defRPr/>
            </a:pPr>
            <a:r>
              <a:rPr lang="en-US" sz="1200" kern="0" dirty="0">
                <a:solidFill>
                  <a:prstClr val="black"/>
                </a:solidFill>
              </a:rPr>
              <a:t>Nanotech Diagnostics</a:t>
            </a:r>
          </a:p>
        </p:txBody>
      </p:sp>
      <p:sp>
        <p:nvSpPr>
          <p:cNvPr id="23" name="TextBox 22">
            <a:extLst>
              <a:ext uri="{FF2B5EF4-FFF2-40B4-BE49-F238E27FC236}">
                <a16:creationId xmlns:a16="http://schemas.microsoft.com/office/drawing/2014/main" id="{8A72A2D1-AA42-42F6-8435-79775BD40D15}"/>
              </a:ext>
            </a:extLst>
          </p:cNvPr>
          <p:cNvSpPr txBox="1"/>
          <p:nvPr/>
        </p:nvSpPr>
        <p:spPr>
          <a:xfrm>
            <a:off x="5574181" y="4302902"/>
            <a:ext cx="1920881" cy="800219"/>
          </a:xfrm>
          <a:prstGeom prst="rect">
            <a:avLst/>
          </a:prstGeom>
          <a:noFill/>
        </p:spPr>
        <p:txBody>
          <a:bodyPr wrap="square" rtlCol="0" anchor="ctr">
            <a:spAutoFit/>
          </a:bodyPr>
          <a:lstStyle/>
          <a:p>
            <a:pPr marL="118872" indent="-118872">
              <a:spcAft>
                <a:spcPts val="600"/>
              </a:spcAft>
              <a:buFont typeface="Arial" panose="020B0604020202020204" pitchFamily="34" charset="0"/>
              <a:buChar char="•"/>
              <a:defRPr/>
            </a:pPr>
            <a:r>
              <a:rPr lang="en-US" sz="1200" kern="0" dirty="0">
                <a:solidFill>
                  <a:prstClr val="black"/>
                </a:solidFill>
              </a:rPr>
              <a:t>Strategy Consulting</a:t>
            </a:r>
          </a:p>
          <a:p>
            <a:pPr marL="118872" indent="-118872">
              <a:spcAft>
                <a:spcPts val="600"/>
              </a:spcAft>
              <a:buFont typeface="Arial" panose="020B0604020202020204" pitchFamily="34" charset="0"/>
              <a:buChar char="•"/>
              <a:defRPr/>
            </a:pPr>
            <a:r>
              <a:rPr lang="en-US" sz="1200" kern="0" dirty="0">
                <a:solidFill>
                  <a:prstClr val="black"/>
                </a:solidFill>
              </a:rPr>
              <a:t>Healthcare Economics</a:t>
            </a:r>
          </a:p>
          <a:p>
            <a:pPr marL="118872" indent="-118872">
              <a:spcAft>
                <a:spcPts val="600"/>
              </a:spcAft>
              <a:buFont typeface="Arial" panose="020B0604020202020204" pitchFamily="34" charset="0"/>
              <a:buChar char="•"/>
              <a:defRPr/>
            </a:pPr>
            <a:r>
              <a:rPr lang="en-US" sz="1200" kern="0" dirty="0">
                <a:solidFill>
                  <a:prstClr val="black"/>
                </a:solidFill>
              </a:rPr>
              <a:t>Healthcare PE/VC/IB</a:t>
            </a:r>
          </a:p>
        </p:txBody>
      </p:sp>
      <p:sp>
        <p:nvSpPr>
          <p:cNvPr id="24" name="TextBox 23">
            <a:extLst>
              <a:ext uri="{FF2B5EF4-FFF2-40B4-BE49-F238E27FC236}">
                <a16:creationId xmlns:a16="http://schemas.microsoft.com/office/drawing/2014/main" id="{F48A3311-41FA-4F94-90FF-304402C1502F}"/>
              </a:ext>
            </a:extLst>
          </p:cNvPr>
          <p:cNvSpPr txBox="1"/>
          <p:nvPr/>
        </p:nvSpPr>
        <p:spPr>
          <a:xfrm>
            <a:off x="7594349" y="4302903"/>
            <a:ext cx="2212470" cy="800219"/>
          </a:xfrm>
          <a:prstGeom prst="rect">
            <a:avLst/>
          </a:prstGeom>
          <a:noFill/>
        </p:spPr>
        <p:txBody>
          <a:bodyPr wrap="square" rtlCol="0" anchor="ctr">
            <a:spAutoFit/>
          </a:bodyPr>
          <a:lstStyle/>
          <a:p>
            <a:pPr marL="118872" indent="-118872">
              <a:spcAft>
                <a:spcPts val="600"/>
              </a:spcAft>
              <a:buFont typeface="Arial" panose="020B0604020202020204" pitchFamily="34" charset="0"/>
              <a:buChar char="•"/>
              <a:defRPr/>
            </a:pPr>
            <a:r>
              <a:rPr lang="en-US" sz="1200" kern="0" dirty="0">
                <a:solidFill>
                  <a:prstClr val="black"/>
                </a:solidFill>
              </a:rPr>
              <a:t>Healthcare Reimbursement</a:t>
            </a:r>
          </a:p>
          <a:p>
            <a:pPr marL="118872" indent="-118872">
              <a:spcAft>
                <a:spcPts val="600"/>
              </a:spcAft>
              <a:buFont typeface="Arial" panose="020B0604020202020204" pitchFamily="34" charset="0"/>
              <a:buChar char="•"/>
              <a:defRPr/>
            </a:pPr>
            <a:r>
              <a:rPr lang="en-US" sz="1200" kern="0" dirty="0">
                <a:solidFill>
                  <a:prstClr val="black"/>
                </a:solidFill>
              </a:rPr>
              <a:t>Ethics in Care Delivery</a:t>
            </a:r>
          </a:p>
          <a:p>
            <a:pPr marL="118872" indent="-118872">
              <a:spcAft>
                <a:spcPts val="600"/>
              </a:spcAft>
              <a:buFont typeface="Arial" panose="020B0604020202020204" pitchFamily="34" charset="0"/>
              <a:buChar char="•"/>
              <a:defRPr/>
            </a:pPr>
            <a:r>
              <a:rPr lang="en-US" sz="1200" kern="0" dirty="0">
                <a:solidFill>
                  <a:prstClr val="black"/>
                </a:solidFill>
              </a:rPr>
              <a:t>Healthcare Public Policy</a:t>
            </a:r>
          </a:p>
        </p:txBody>
      </p:sp>
      <p:sp>
        <p:nvSpPr>
          <p:cNvPr id="25" name="TextBox 24">
            <a:extLst>
              <a:ext uri="{FF2B5EF4-FFF2-40B4-BE49-F238E27FC236}">
                <a16:creationId xmlns:a16="http://schemas.microsoft.com/office/drawing/2014/main" id="{7138B2AA-CAB8-4F40-A464-E5309D0F9B4A}"/>
              </a:ext>
            </a:extLst>
          </p:cNvPr>
          <p:cNvSpPr txBox="1"/>
          <p:nvPr/>
        </p:nvSpPr>
        <p:spPr>
          <a:xfrm>
            <a:off x="9738338" y="4302902"/>
            <a:ext cx="2022568" cy="800219"/>
          </a:xfrm>
          <a:prstGeom prst="rect">
            <a:avLst/>
          </a:prstGeom>
          <a:noFill/>
        </p:spPr>
        <p:txBody>
          <a:bodyPr wrap="square" rtlCol="0" anchor="ctr">
            <a:spAutoFit/>
          </a:bodyPr>
          <a:lstStyle/>
          <a:p>
            <a:pPr marL="118872" indent="-118872">
              <a:spcAft>
                <a:spcPts val="600"/>
              </a:spcAft>
              <a:buFont typeface="Arial" panose="020B0604020202020204" pitchFamily="34" charset="0"/>
              <a:buChar char="•"/>
              <a:defRPr/>
            </a:pPr>
            <a:r>
              <a:rPr lang="en-US" sz="1200" kern="0" dirty="0">
                <a:solidFill>
                  <a:prstClr val="black"/>
                </a:solidFill>
              </a:rPr>
              <a:t>Immunology</a:t>
            </a:r>
          </a:p>
          <a:p>
            <a:pPr marL="118872" indent="-118872">
              <a:spcAft>
                <a:spcPts val="600"/>
              </a:spcAft>
              <a:buFont typeface="Arial" panose="020B0604020202020204" pitchFamily="34" charset="0"/>
              <a:buChar char="•"/>
              <a:defRPr/>
            </a:pPr>
            <a:r>
              <a:rPr lang="en-US" sz="1200" kern="0" dirty="0">
                <a:solidFill>
                  <a:prstClr val="black"/>
                </a:solidFill>
              </a:rPr>
              <a:t>Disease Pathology </a:t>
            </a:r>
          </a:p>
          <a:p>
            <a:pPr marL="118872" indent="-118872">
              <a:spcAft>
                <a:spcPts val="600"/>
              </a:spcAft>
              <a:buFont typeface="Arial" panose="020B0604020202020204" pitchFamily="34" charset="0"/>
              <a:buChar char="•"/>
              <a:defRPr/>
            </a:pPr>
            <a:r>
              <a:rPr lang="en-US" sz="1200" kern="0" dirty="0">
                <a:solidFill>
                  <a:prstClr val="black"/>
                </a:solidFill>
              </a:rPr>
              <a:t>Computational Biology</a:t>
            </a:r>
          </a:p>
        </p:txBody>
      </p:sp>
      <p:pic>
        <p:nvPicPr>
          <p:cNvPr id="27" name="Picture 2" descr="Search">
            <a:extLst>
              <a:ext uri="{FF2B5EF4-FFF2-40B4-BE49-F238E27FC236}">
                <a16:creationId xmlns:a16="http://schemas.microsoft.com/office/drawing/2014/main" id="{7DA5C17D-8147-4087-AA45-490E7E2110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764" y="5184024"/>
            <a:ext cx="1815377" cy="95307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2016 Penn Engineering Masters Commencement - YouTube">
            <a:extLst>
              <a:ext uri="{FF2B5EF4-FFF2-40B4-BE49-F238E27FC236}">
                <a16:creationId xmlns:a16="http://schemas.microsoft.com/office/drawing/2014/main" id="{1D882904-D4D4-4825-AC71-37792588A3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8986" y="5283547"/>
            <a:ext cx="1333857" cy="7502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Wharton International Business Review | LinkedIn">
            <a:extLst>
              <a:ext uri="{FF2B5EF4-FFF2-40B4-BE49-F238E27FC236}">
                <a16:creationId xmlns:a16="http://schemas.microsoft.com/office/drawing/2014/main" id="{8EC94A94-4595-46FF-B6D9-9E490A6006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4116" y="5358036"/>
            <a:ext cx="1333857" cy="6669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Office of Communications Social Media Handbook">
            <a:extLst>
              <a:ext uri="{FF2B5EF4-FFF2-40B4-BE49-F238E27FC236}">
                <a16:creationId xmlns:a16="http://schemas.microsoft.com/office/drawing/2014/main" id="{A1ADACF3-97ED-4BAC-844C-8BDE469912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3702" y="5464747"/>
            <a:ext cx="1700217" cy="38789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Vice Dean for Advancement University of Pennsylvania School of Arts and  Sciences The Opportunity:">
            <a:extLst>
              <a:ext uri="{FF2B5EF4-FFF2-40B4-BE49-F238E27FC236}">
                <a16:creationId xmlns:a16="http://schemas.microsoft.com/office/drawing/2014/main" id="{0D26702C-4620-4618-BD5B-9086B5B8D1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3284" y="5464747"/>
            <a:ext cx="1518304" cy="383822"/>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4099D0B7-B24B-4F0F-987B-153D50B11C2C}"/>
              </a:ext>
            </a:extLst>
          </p:cNvPr>
          <p:cNvSpPr txBox="1"/>
          <p:nvPr/>
        </p:nvSpPr>
        <p:spPr>
          <a:xfrm>
            <a:off x="4686300" y="-533400"/>
            <a:ext cx="2819400" cy="369332"/>
          </a:xfrm>
          <a:prstGeom prst="rect">
            <a:avLst/>
          </a:prstGeom>
          <a:solidFill>
            <a:schemeClr val="accent2"/>
          </a:solidFill>
        </p:spPr>
        <p:txBody>
          <a:bodyPr wrap="square" rtlCol="0">
            <a:spAutoFit/>
          </a:bodyPr>
          <a:lstStyle/>
          <a:p>
            <a:pPr algn="ctr"/>
            <a:r>
              <a:rPr lang="en-US" dirty="0">
                <a:solidFill>
                  <a:schemeClr val="bg1"/>
                </a:solidFill>
              </a:rPr>
              <a:t>Adrienne</a:t>
            </a:r>
          </a:p>
        </p:txBody>
      </p:sp>
    </p:spTree>
    <p:extLst>
      <p:ext uri="{BB962C8B-B14F-4D97-AF65-F5344CB8AC3E}">
        <p14:creationId xmlns:p14="http://schemas.microsoft.com/office/powerpoint/2010/main" val="4109786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11277600" cy="1143000"/>
          </a:xfrm>
        </p:spPr>
        <p:txBody>
          <a:bodyPr anchor="t" anchorCtr="0">
            <a:noAutofit/>
          </a:bodyPr>
          <a:lstStyle/>
          <a:p>
            <a:pPr algn="l"/>
            <a:r>
              <a:rPr kumimoji="0" lang="en-US" sz="22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mj-ea"/>
                <a:cs typeface="Arial" panose="020B0604020202020204" pitchFamily="34" charset="0"/>
              </a:rPr>
              <a:t>PBG </a:t>
            </a:r>
            <a:r>
              <a:rPr kumimoji="0" lang="en-US" altLang="zh-CN" sz="22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黑体" panose="02010609060101010101" pitchFamily="49" charset="-122"/>
                <a:cs typeface="Arial" panose="020B0604020202020204" pitchFamily="34" charset="0"/>
              </a:rPr>
              <a:t>members conduct pro bono consulting while expanding their consulting toolkit through </a:t>
            </a:r>
            <a:r>
              <a:rPr lang="en-US" altLang="zh-CN" sz="2200" b="1" dirty="0">
                <a:solidFill>
                  <a:schemeClr val="tx2">
                    <a:lumMod val="50000"/>
                  </a:schemeClr>
                </a:solidFill>
                <a:latin typeface="Arial" panose="020B0604020202020204" pitchFamily="34" charset="0"/>
                <a:ea typeface="黑体" panose="02010609060101010101" pitchFamily="49" charset="-122"/>
                <a:cs typeface="Arial" panose="020B0604020202020204" pitchFamily="34" charset="0"/>
              </a:rPr>
              <a:t>internal and external </a:t>
            </a:r>
            <a:r>
              <a:rPr kumimoji="0" lang="en-US" altLang="zh-CN" sz="2200" b="1" i="0" u="none" strike="noStrike" kern="1200" cap="none" spc="0" normalizeH="0" baseline="0" noProof="0" dirty="0">
                <a:ln>
                  <a:noFill/>
                </a:ln>
                <a:solidFill>
                  <a:schemeClr val="tx2">
                    <a:lumMod val="50000"/>
                  </a:schemeClr>
                </a:solidFill>
                <a:effectLst/>
                <a:uLnTx/>
                <a:uFillTx/>
                <a:latin typeface="Arial" panose="020B0604020202020204" pitchFamily="34" charset="0"/>
                <a:ea typeface="黑体" panose="02010609060101010101" pitchFamily="49" charset="-122"/>
                <a:cs typeface="Arial" panose="020B0604020202020204" pitchFamily="34" charset="0"/>
              </a:rPr>
              <a:t>educational opportunities</a:t>
            </a:r>
            <a:endParaRPr lang="en-US" sz="2200" b="1" dirty="0">
              <a:solidFill>
                <a:schemeClr val="tx2">
                  <a:lumMod val="50000"/>
                </a:schemeClr>
              </a:solidFill>
              <a:latin typeface="+mj-lt"/>
            </a:endParaRPr>
          </a:p>
        </p:txBody>
      </p:sp>
      <p:sp>
        <p:nvSpPr>
          <p:cNvPr id="16" name="Slide Number Placeholder 15">
            <a:extLst>
              <a:ext uri="{FF2B5EF4-FFF2-40B4-BE49-F238E27FC236}">
                <a16:creationId xmlns:a16="http://schemas.microsoft.com/office/drawing/2014/main" id="{420F86A3-A594-A540-AF64-569C563C14F9}"/>
              </a:ext>
            </a:extLst>
          </p:cNvPr>
          <p:cNvSpPr>
            <a:spLocks noGrp="1"/>
          </p:cNvSpPr>
          <p:nvPr>
            <p:ph type="sldNum" sz="quarter" idx="12"/>
          </p:nvPr>
        </p:nvSpPr>
        <p:spPr>
          <a:xfrm>
            <a:off x="4673600" y="6356351"/>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E90C50F-38B1-4577-B92F-5D93F39DA521}" type="slidenum">
              <a:rPr kumimoji="0" lang="en-US" sz="1400" b="1" i="0" u="none" strike="noStrike" kern="1200" cap="none" spc="0" normalizeH="0" baseline="0" noProof="0" smtClean="0">
                <a:ln>
                  <a:noFill/>
                </a:ln>
                <a:solidFill>
                  <a:srgbClr val="000000">
                    <a:tint val="75000"/>
                  </a:srgbClr>
                </a:solidFill>
                <a:effectLst/>
                <a:uLnTx/>
                <a:uFillTx/>
                <a:latin typeface="+mj-lt"/>
                <a:ea typeface="+mn-ea"/>
                <a:cs typeface="Calibri" panose="020F050202020403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dirty="0">
              <a:ln>
                <a:noFill/>
              </a:ln>
              <a:solidFill>
                <a:srgbClr val="000000">
                  <a:tint val="75000"/>
                </a:srgbClr>
              </a:solidFill>
              <a:effectLst/>
              <a:uLnTx/>
              <a:uFillTx/>
              <a:latin typeface="+mj-lt"/>
              <a:ea typeface="+mn-ea"/>
              <a:cs typeface="Calibri" panose="020F0502020204030204" pitchFamily="34" charset="0"/>
            </a:endParaRPr>
          </a:p>
        </p:txBody>
      </p:sp>
      <p:sp>
        <p:nvSpPr>
          <p:cNvPr id="56" name="TextBox 55">
            <a:extLst>
              <a:ext uri="{FF2B5EF4-FFF2-40B4-BE49-F238E27FC236}">
                <a16:creationId xmlns:a16="http://schemas.microsoft.com/office/drawing/2014/main" id="{8CDFCB20-16F5-6A48-A5B9-3A039A5E1938}"/>
              </a:ext>
            </a:extLst>
          </p:cNvPr>
          <p:cNvSpPr txBox="1"/>
          <p:nvPr/>
        </p:nvSpPr>
        <p:spPr>
          <a:xfrm>
            <a:off x="894112" y="2814911"/>
            <a:ext cx="122761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300+</a:t>
            </a:r>
          </a:p>
        </p:txBody>
      </p:sp>
      <p:grpSp>
        <p:nvGrpSpPr>
          <p:cNvPr id="9" name="Group 8">
            <a:extLst>
              <a:ext uri="{FF2B5EF4-FFF2-40B4-BE49-F238E27FC236}">
                <a16:creationId xmlns:a16="http://schemas.microsoft.com/office/drawing/2014/main" id="{C1409C12-BDE4-480C-914A-BEB3BA554170}"/>
              </a:ext>
            </a:extLst>
          </p:cNvPr>
          <p:cNvGrpSpPr/>
          <p:nvPr/>
        </p:nvGrpSpPr>
        <p:grpSpPr>
          <a:xfrm>
            <a:off x="578249" y="1221824"/>
            <a:ext cx="5112858" cy="4765894"/>
            <a:chOff x="304800" y="1177706"/>
            <a:chExt cx="3749040" cy="4765894"/>
          </a:xfrm>
        </p:grpSpPr>
        <p:sp>
          <p:nvSpPr>
            <p:cNvPr id="10" name="Rounded Rectangle 23">
              <a:extLst>
                <a:ext uri="{FF2B5EF4-FFF2-40B4-BE49-F238E27FC236}">
                  <a16:creationId xmlns:a16="http://schemas.microsoft.com/office/drawing/2014/main" id="{D0E12092-CE2B-4DAC-912E-4B4E97BC4F97}"/>
                </a:ext>
              </a:extLst>
            </p:cNvPr>
            <p:cNvSpPr/>
            <p:nvPr/>
          </p:nvSpPr>
          <p:spPr>
            <a:xfrm>
              <a:off x="304800" y="1463040"/>
              <a:ext cx="3749040" cy="4480560"/>
            </a:xfrm>
            <a:prstGeom prst="roundRect">
              <a:avLst/>
            </a:prstGeom>
            <a:noFill/>
            <a:ln w="38100" cap="flat" cmpd="sng" algn="ctr">
              <a:solidFill>
                <a:srgbClr val="193F6A">
                  <a:shade val="95000"/>
                  <a:satMod val="10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4808B57E-27BF-4A11-B6AB-B8353599C492}"/>
                </a:ext>
              </a:extLst>
            </p:cNvPr>
            <p:cNvSpPr txBox="1"/>
            <p:nvPr/>
          </p:nvSpPr>
          <p:spPr>
            <a:xfrm>
              <a:off x="1415936" y="1177706"/>
              <a:ext cx="1504950" cy="646331"/>
            </a:xfrm>
            <a:prstGeom prst="rect">
              <a:avLst/>
            </a:prstGeom>
            <a:solidFill>
              <a:srgbClr val="FF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0000"/>
                  </a:solidFill>
                  <a:effectLst/>
                  <a:uLnTx/>
                  <a:uFillTx/>
                  <a:latin typeface="Arial"/>
                  <a:ea typeface="+mn-ea"/>
                  <a:cs typeface="+mn-cs"/>
                </a:rPr>
                <a:t>Pro bono consulting</a:t>
              </a:r>
            </a:p>
          </p:txBody>
        </p:sp>
      </p:grpSp>
      <p:grpSp>
        <p:nvGrpSpPr>
          <p:cNvPr id="12" name="Group 11">
            <a:extLst>
              <a:ext uri="{FF2B5EF4-FFF2-40B4-BE49-F238E27FC236}">
                <a16:creationId xmlns:a16="http://schemas.microsoft.com/office/drawing/2014/main" id="{FD2F26DB-1197-4EC6-83A4-4355F59D44DD}"/>
              </a:ext>
            </a:extLst>
          </p:cNvPr>
          <p:cNvGrpSpPr/>
          <p:nvPr/>
        </p:nvGrpSpPr>
        <p:grpSpPr>
          <a:xfrm>
            <a:off x="6545568" y="1221824"/>
            <a:ext cx="4991124" cy="4765894"/>
            <a:chOff x="304800" y="2762666"/>
            <a:chExt cx="3749040" cy="4765894"/>
          </a:xfrm>
        </p:grpSpPr>
        <p:sp>
          <p:nvSpPr>
            <p:cNvPr id="13" name="Rounded Rectangle 27">
              <a:extLst>
                <a:ext uri="{FF2B5EF4-FFF2-40B4-BE49-F238E27FC236}">
                  <a16:creationId xmlns:a16="http://schemas.microsoft.com/office/drawing/2014/main" id="{53683889-6117-4588-8CAA-9ED447F29DAE}"/>
                </a:ext>
              </a:extLst>
            </p:cNvPr>
            <p:cNvSpPr/>
            <p:nvPr/>
          </p:nvSpPr>
          <p:spPr>
            <a:xfrm>
              <a:off x="304800" y="3048000"/>
              <a:ext cx="3749040" cy="4480560"/>
            </a:xfrm>
            <a:prstGeom prst="roundRect">
              <a:avLst/>
            </a:prstGeom>
            <a:noFill/>
            <a:ln w="38100" cap="flat" cmpd="sng" algn="ctr">
              <a:solidFill>
                <a:srgbClr val="A72119"/>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65893280-A296-4525-AB28-B6248FD46B00}"/>
                </a:ext>
              </a:extLst>
            </p:cNvPr>
            <p:cNvSpPr txBox="1"/>
            <p:nvPr/>
          </p:nvSpPr>
          <p:spPr>
            <a:xfrm>
              <a:off x="1386840" y="2762666"/>
              <a:ext cx="1669316" cy="646331"/>
            </a:xfrm>
            <a:prstGeom prst="rect">
              <a:avLst/>
            </a:prstGeom>
            <a:solidFill>
              <a:srgbClr val="FF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000000"/>
                  </a:solidFill>
                  <a:effectLst/>
                  <a:uLnTx/>
                  <a:uFillTx/>
                  <a:latin typeface="Arial"/>
                  <a:ea typeface="+mn-ea"/>
                  <a:cs typeface="+mn-cs"/>
                </a:rPr>
                <a:t>Educational Opportunities</a:t>
              </a:r>
            </a:p>
          </p:txBody>
        </p:sp>
      </p:grpSp>
      <p:sp>
        <p:nvSpPr>
          <p:cNvPr id="19" name="Source">
            <a:extLst>
              <a:ext uri="{FF2B5EF4-FFF2-40B4-BE49-F238E27FC236}">
                <a16:creationId xmlns:a16="http://schemas.microsoft.com/office/drawing/2014/main" id="{96BA6C69-461B-47B4-823D-2C5395983220}"/>
              </a:ext>
            </a:extLst>
          </p:cNvPr>
          <p:cNvSpPr>
            <a:spLocks noGrp="1"/>
          </p:cNvSpPr>
          <p:nvPr/>
        </p:nvSpPr>
        <p:spPr bwMode="auto">
          <a:xfrm>
            <a:off x="606867" y="2020555"/>
            <a:ext cx="5012883" cy="4280275"/>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2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0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000">
                <a:solidFill>
                  <a:schemeClr val="tx1"/>
                </a:solidFill>
                <a:latin typeface="Verdana" pitchFamily="34" charset="0"/>
              </a:defRPr>
            </a:lvl3pPr>
            <a:lvl4pPr marL="971550" indent="-206375" algn="l" defTabSz="974725" rtl="0" eaLnBrk="0" fontAlgn="base" hangingPunct="0">
              <a:spcBef>
                <a:spcPct val="20000"/>
              </a:spcBef>
              <a:spcAft>
                <a:spcPct val="0"/>
              </a:spcAft>
              <a:buClr>
                <a:schemeClr val="tx1"/>
              </a:buClr>
              <a:buChar char="-"/>
              <a:tabLst>
                <a:tab pos="914400" algn="l"/>
              </a:tabLst>
              <a:defRPr sz="10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173038" marR="0" lvl="0" indent="-173038" algn="l" defTabSz="981075"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Conduct </a:t>
            </a:r>
            <a:r>
              <a:rPr kumimoji="0" lang="en-US" sz="1500" b="1" i="0" u="none" strike="noStrike" kern="1200" cap="none" spc="0" normalizeH="0" baseline="0" noProof="0" dirty="0">
                <a:ln>
                  <a:noFill/>
                </a:ln>
                <a:solidFill>
                  <a:srgbClr val="000000"/>
                </a:solidFill>
                <a:effectLst/>
                <a:uLnTx/>
                <a:uFillTx/>
                <a:latin typeface="Arial"/>
                <a:ea typeface="+mn-ea"/>
                <a:cs typeface="+mn-cs"/>
              </a:rPr>
              <a:t>30-40 consulting projects per year</a:t>
            </a:r>
            <a:r>
              <a:rPr kumimoji="0" lang="zh-CN" altLang="en-US" sz="15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rPr>
              <a:t> </a:t>
            </a:r>
            <a:r>
              <a:rPr kumimoji="0" lang="en-US" altLang="zh-CN" sz="1500" b="0" i="0" u="none" strike="noStrike" kern="1200" cap="none" spc="0" normalizeH="0" baseline="0" noProof="0" dirty="0">
                <a:ln>
                  <a:noFill/>
                </a:ln>
                <a:solidFill>
                  <a:srgbClr val="000000"/>
                </a:solidFill>
                <a:effectLst/>
                <a:uLnTx/>
                <a:uFillTx/>
                <a:latin typeface="Arial"/>
                <a:ea typeface="黑体" panose="02010609060101010101" pitchFamily="49" charset="-122"/>
                <a:cs typeface="+mn-cs"/>
              </a:rPr>
              <a:t>and </a:t>
            </a:r>
            <a:r>
              <a:rPr kumimoji="0" lang="en-US" sz="1500" b="0" i="0" u="none" strike="noStrike" kern="1200" cap="none" spc="0" normalizeH="0" baseline="0" noProof="0" dirty="0">
                <a:ln>
                  <a:noFill/>
                </a:ln>
                <a:solidFill>
                  <a:srgbClr val="000000"/>
                </a:solidFill>
                <a:effectLst/>
                <a:uLnTx/>
                <a:uFillTx/>
                <a:latin typeface="Arial"/>
                <a:ea typeface="+mn-ea"/>
                <a:cs typeface="+mn-cs"/>
              </a:rPr>
              <a:t>serve clients in the extended healthcare industry, including pharma, MedTech, payers, startups and </a:t>
            </a:r>
            <a:r>
              <a:rPr lang="en-US" sz="1500" dirty="0">
                <a:solidFill>
                  <a:srgbClr val="000000"/>
                </a:solidFill>
                <a:latin typeface="Arial"/>
              </a:rPr>
              <a:t>venture capital</a:t>
            </a:r>
            <a:r>
              <a:rPr kumimoji="0" lang="en-US" sz="1500" b="0" i="0" u="none" strike="noStrike" kern="1200" cap="none" spc="0" normalizeH="0" baseline="0" noProof="0" dirty="0">
                <a:ln>
                  <a:noFill/>
                </a:ln>
                <a:solidFill>
                  <a:srgbClr val="000000"/>
                </a:solidFill>
                <a:effectLst/>
                <a:uLnTx/>
                <a:uFillTx/>
                <a:latin typeface="Arial"/>
                <a:ea typeface="+mn-ea"/>
                <a:cs typeface="+mn-cs"/>
              </a:rPr>
              <a:t> </a:t>
            </a:r>
          </a:p>
          <a:p>
            <a:pPr marL="173038" marR="0" lvl="0" indent="-173038" algn="l" defTabSz="981075"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Delivered </a:t>
            </a:r>
            <a:r>
              <a:rPr kumimoji="0" lang="en-US" sz="1500" b="1" i="0" u="none" strike="noStrike" kern="1200" cap="none" spc="0" normalizeH="0" baseline="0" noProof="0" dirty="0">
                <a:ln>
                  <a:noFill/>
                </a:ln>
                <a:solidFill>
                  <a:srgbClr val="000000"/>
                </a:solidFill>
                <a:effectLst/>
                <a:uLnTx/>
                <a:uFillTx/>
                <a:latin typeface="Arial"/>
                <a:ea typeface="+mn-ea"/>
                <a:cs typeface="+mn-cs"/>
              </a:rPr>
              <a:t>400+ projects </a:t>
            </a:r>
            <a:r>
              <a:rPr kumimoji="0" lang="en-US" sz="1500" b="0" i="0" u="none" strike="noStrike" kern="1200" cap="none" spc="0" normalizeH="0" baseline="0" noProof="0" dirty="0">
                <a:ln>
                  <a:noFill/>
                </a:ln>
                <a:solidFill>
                  <a:srgbClr val="000000"/>
                </a:solidFill>
                <a:effectLst/>
                <a:uLnTx/>
                <a:uFillTx/>
                <a:latin typeface="Arial"/>
                <a:ea typeface="+mn-ea"/>
                <a:cs typeface="+mn-cs"/>
              </a:rPr>
              <a:t>in the past </a:t>
            </a:r>
            <a:r>
              <a:rPr kumimoji="0" lang="en-US" sz="1500" b="1" i="0" u="none" strike="noStrike" kern="1200" cap="none" spc="0" normalizeH="0" baseline="0" noProof="0" dirty="0">
                <a:ln>
                  <a:noFill/>
                </a:ln>
                <a:solidFill>
                  <a:srgbClr val="000000"/>
                </a:solidFill>
                <a:effectLst/>
                <a:uLnTx/>
                <a:uFillTx/>
                <a:latin typeface="Arial"/>
                <a:ea typeface="+mn-ea"/>
                <a:cs typeface="+mn-cs"/>
              </a:rPr>
              <a:t>11 years </a:t>
            </a:r>
            <a:r>
              <a:rPr kumimoji="0" lang="en-US" sz="1500" b="0" i="0" u="none" strike="noStrike" kern="1200" cap="none" spc="0" normalizeH="0" baseline="0" noProof="0" dirty="0">
                <a:ln>
                  <a:noFill/>
                </a:ln>
                <a:solidFill>
                  <a:srgbClr val="000000"/>
                </a:solidFill>
                <a:effectLst/>
                <a:uLnTx/>
                <a:uFillTx/>
                <a:latin typeface="Arial"/>
                <a:ea typeface="+mn-ea"/>
                <a:cs typeface="+mn-cs"/>
              </a:rPr>
              <a:t>for organizations ranging from start-ups to Fortune 500 companies </a:t>
            </a:r>
          </a:p>
          <a:p>
            <a:pPr marL="173038" marR="0" lvl="0" indent="-173038" algn="l" defTabSz="981075"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Co-organize</a:t>
            </a:r>
            <a:r>
              <a:rPr kumimoji="0" lang="en-US" sz="1500" b="1" i="0" u="none" strike="noStrike" kern="1200" cap="none" spc="0" normalizeH="0" baseline="0" noProof="0" dirty="0">
                <a:ln>
                  <a:noFill/>
                </a:ln>
                <a:solidFill>
                  <a:srgbClr val="000000"/>
                </a:solidFill>
                <a:effectLst/>
                <a:uLnTx/>
                <a:uFillTx/>
                <a:latin typeface="Arial"/>
                <a:ea typeface="+mn-ea"/>
                <a:cs typeface="+mn-cs"/>
              </a:rPr>
              <a:t> Penn-Stanford Healthcare Case Competition</a:t>
            </a:r>
            <a:endParaRPr kumimoji="0" lang="en-US" sz="1500" b="0" i="0" u="none" strike="noStrike" kern="1200" cap="none" spc="0" normalizeH="0" baseline="0" noProof="0" dirty="0">
              <a:ln>
                <a:noFill/>
              </a:ln>
              <a:solidFill>
                <a:srgbClr val="000000"/>
              </a:solidFill>
              <a:effectLst/>
              <a:uLnTx/>
              <a:uFillTx/>
              <a:latin typeface="Arial"/>
              <a:ea typeface="+mn-ea"/>
              <a:cs typeface="+mn-cs"/>
            </a:endParaRPr>
          </a:p>
          <a:p>
            <a:pPr marL="447675" marR="0" lvl="1" indent="-119063" algn="l" defTabSz="981075"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0" lang="en-US" sz="1500" b="0" i="1" u="none" strike="noStrike" kern="1200" cap="none" spc="0" normalizeH="0" baseline="0" noProof="0" dirty="0">
                <a:ln>
                  <a:noFill/>
                </a:ln>
                <a:solidFill>
                  <a:srgbClr val="000000"/>
                </a:solidFill>
                <a:effectLst/>
                <a:uLnTx/>
                <a:uFillTx/>
                <a:latin typeface="Arial"/>
                <a:ea typeface="+mn-ea"/>
                <a:cs typeface="+mn-cs"/>
              </a:rPr>
              <a:t>Previously known as Penn Healthcare Case Comp.</a:t>
            </a:r>
          </a:p>
          <a:p>
            <a:pPr marL="173038" marR="0" lvl="0" indent="-173038" algn="l" defTabSz="981075" rtl="0" eaLnBrk="0" fontAlgn="base" latinLnBrk="0" hangingPunct="0">
              <a:lnSpc>
                <a:spcPct val="100000"/>
              </a:lnSpc>
              <a:spcBef>
                <a:spcPts val="600"/>
              </a:spcBef>
              <a:spcAft>
                <a:spcPct val="0"/>
              </a:spcAft>
              <a:buClr>
                <a:srgbClr val="000000"/>
              </a:buClr>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Historically, more than half of our members pursue management consulting post graduation and </a:t>
            </a:r>
            <a:r>
              <a:rPr kumimoji="0" lang="en-US" sz="1500" b="1" i="0" u="none" strike="noStrike" kern="1200" cap="none" spc="0" normalizeH="0" baseline="0" noProof="0" dirty="0">
                <a:ln>
                  <a:noFill/>
                </a:ln>
                <a:solidFill>
                  <a:prstClr val="black"/>
                </a:solidFill>
                <a:effectLst/>
                <a:uLnTx/>
                <a:uFillTx/>
                <a:latin typeface="Arial"/>
                <a:ea typeface="+mn-ea"/>
                <a:cs typeface="+mn-cs"/>
              </a:rPr>
              <a:t>find employment at top consulting firms</a:t>
            </a:r>
            <a:r>
              <a:rPr kumimoji="0" lang="en-US" sz="1500" b="0" i="0" u="none" strike="noStrike" kern="1200" cap="none" spc="0" normalizeH="0" baseline="0" noProof="0" dirty="0">
                <a:ln>
                  <a:noFill/>
                </a:ln>
                <a:solidFill>
                  <a:prstClr val="black"/>
                </a:solidFill>
                <a:effectLst/>
                <a:uLnTx/>
                <a:uFillTx/>
                <a:latin typeface="Arial"/>
                <a:ea typeface="+mn-ea"/>
                <a:cs typeface="+mn-cs"/>
              </a:rPr>
              <a:t> </a:t>
            </a:r>
            <a:endParaRPr lang="en-US" sz="1500" dirty="0">
              <a:solidFill>
                <a:prstClr val="black"/>
              </a:solidFill>
              <a:latin typeface="Arial"/>
            </a:endParaRPr>
          </a:p>
          <a:p>
            <a:pPr lvl="1" indent="-173038">
              <a:spcBef>
                <a:spcPts val="600"/>
              </a:spcBef>
              <a:buClr>
                <a:srgbClr val="000000"/>
              </a:buClr>
              <a:buFont typeface="Arial" panose="020B0604020202020204" pitchFamily="34" charset="0"/>
              <a:buChar char="•"/>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McKinsey &amp; Company, Boston Consulting Group, Bain &amp; Company, L.E.K., ZS, IQVIA, etc. </a:t>
            </a:r>
          </a:p>
          <a:p>
            <a:pPr marL="0" marR="0" lvl="0" indent="0" algn="l" defTabSz="981075" rtl="0" eaLnBrk="0" fontAlgn="base" latinLnBrk="0" hangingPunct="0">
              <a:lnSpc>
                <a:spcPct val="100000"/>
              </a:lnSpc>
              <a:spcBef>
                <a:spcPts val="600"/>
              </a:spcBef>
              <a:spcAft>
                <a:spcPct val="0"/>
              </a:spcAft>
              <a:buClr>
                <a:srgbClr val="000000"/>
              </a:buClr>
              <a:buSzTx/>
              <a:buFont typeface="Verdana" pitchFamily="34" charset="0"/>
              <a:buNone/>
              <a:tabLst/>
              <a:defRPr/>
            </a:pPr>
            <a:endParaRPr kumimoji="0" lang="en-US" sz="1700" b="0" i="0" u="none" strike="noStrike" kern="1200" cap="none" spc="0" normalizeH="0" baseline="0" noProof="0" dirty="0">
              <a:ln>
                <a:noFill/>
              </a:ln>
              <a:solidFill>
                <a:srgbClr val="FF0000"/>
              </a:solidFill>
              <a:effectLst/>
              <a:uLnTx/>
              <a:uFillTx/>
              <a:latin typeface="Arial"/>
              <a:ea typeface="+mn-ea"/>
              <a:cs typeface="+mn-cs"/>
            </a:endParaRPr>
          </a:p>
        </p:txBody>
      </p:sp>
      <p:sp>
        <p:nvSpPr>
          <p:cNvPr id="20" name="Source">
            <a:extLst>
              <a:ext uri="{FF2B5EF4-FFF2-40B4-BE49-F238E27FC236}">
                <a16:creationId xmlns:a16="http://schemas.microsoft.com/office/drawing/2014/main" id="{32486E7F-9369-4203-8372-F9BB22A7F548}"/>
              </a:ext>
            </a:extLst>
          </p:cNvPr>
          <p:cNvSpPr>
            <a:spLocks noGrp="1"/>
          </p:cNvSpPr>
          <p:nvPr/>
        </p:nvSpPr>
        <p:spPr bwMode="auto">
          <a:xfrm>
            <a:off x="6650343" y="2020555"/>
            <a:ext cx="4803720" cy="4034054"/>
          </a:xfrm>
          <a:prstGeom prst="rect">
            <a:avLst/>
          </a:prstGeom>
          <a:noFill/>
          <a:ln w="9525">
            <a:noFill/>
            <a:miter lim="800000"/>
            <a:headEnd/>
            <a:tailEnd/>
          </a:ln>
          <a:effectLst/>
        </p:spPr>
        <p:txBody>
          <a:bodyPr vert="horz" wrap="square" lIns="46800" tIns="46800" rIns="46800" bIns="46800" numCol="1" anchor="t" anchorCtr="0" compatLnSpc="1">
            <a:prstTxWarp prst="textNoShape">
              <a:avLst/>
            </a:prstTxWarp>
            <a:spAutoFit/>
          </a:bodyPr>
          <a:lstStyle>
            <a:lvl1pPr marL="173038" indent="-173038" algn="l" defTabSz="981075" rtl="0" eaLnBrk="0" fontAlgn="base" hangingPunct="0">
              <a:spcBef>
                <a:spcPct val="40000"/>
              </a:spcBef>
              <a:spcAft>
                <a:spcPct val="0"/>
              </a:spcAft>
              <a:buClr>
                <a:schemeClr val="tx1"/>
              </a:buClr>
              <a:buFont typeface="Verdana" pitchFamily="34" charset="0"/>
              <a:buChar char="•"/>
              <a:defRPr sz="1200">
                <a:solidFill>
                  <a:schemeClr val="tx1"/>
                </a:solidFill>
                <a:latin typeface="Verdana" pitchFamily="34" charset="0"/>
                <a:ea typeface="+mn-ea"/>
                <a:cs typeface="+mn-cs"/>
              </a:defRPr>
            </a:lvl1pPr>
            <a:lvl2pPr marL="447675" indent="-119063" algn="l" defTabSz="981075" rtl="0" eaLnBrk="0" fontAlgn="base" hangingPunct="0">
              <a:spcBef>
                <a:spcPct val="20000"/>
              </a:spcBef>
              <a:spcAft>
                <a:spcPct val="0"/>
              </a:spcAft>
              <a:buClr>
                <a:schemeClr val="tx1"/>
              </a:buClr>
              <a:buChar char="-"/>
              <a:defRPr sz="1000">
                <a:solidFill>
                  <a:schemeClr val="tx1"/>
                </a:solidFill>
                <a:latin typeface="Verdana" pitchFamily="34" charset="0"/>
              </a:defRPr>
            </a:lvl2pPr>
            <a:lvl3pPr marL="812800" indent="-200025" algn="l" defTabSz="981075" rtl="0" eaLnBrk="0" fontAlgn="base" hangingPunct="0">
              <a:spcBef>
                <a:spcPct val="20000"/>
              </a:spcBef>
              <a:spcAft>
                <a:spcPct val="0"/>
              </a:spcAft>
              <a:buClr>
                <a:schemeClr val="tx1"/>
              </a:buClr>
              <a:buFont typeface="Marlett" pitchFamily="2" charset="2"/>
              <a:buChar char="8"/>
              <a:defRPr sz="1000">
                <a:solidFill>
                  <a:schemeClr val="tx1"/>
                </a:solidFill>
                <a:latin typeface="Verdana" pitchFamily="34" charset="0"/>
              </a:defRPr>
            </a:lvl3pPr>
            <a:lvl4pPr marL="971550" indent="-206375" algn="l" defTabSz="974725" rtl="0" eaLnBrk="0" fontAlgn="base" hangingPunct="0">
              <a:spcBef>
                <a:spcPct val="20000"/>
              </a:spcBef>
              <a:spcAft>
                <a:spcPct val="0"/>
              </a:spcAft>
              <a:buClr>
                <a:schemeClr val="tx1"/>
              </a:buClr>
              <a:buChar char="-"/>
              <a:tabLst>
                <a:tab pos="914400" algn="l"/>
              </a:tabLst>
              <a:defRPr sz="10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marL="173038" marR="0" lvl="0" indent="-173038" algn="l" defTabSz="981075" rtl="0" eaLnBrk="0" fontAlgn="base" latinLnBrk="0" hangingPunct="0">
              <a:lnSpc>
                <a:spcPct val="100000"/>
              </a:lnSpc>
              <a:spcBef>
                <a:spcPts val="600"/>
              </a:spcBef>
              <a:spcAft>
                <a:spcPct val="0"/>
              </a:spcAft>
              <a:buClr>
                <a:srgbClr val="000000"/>
              </a:buClr>
              <a:buSzTx/>
              <a:buFont typeface="Wingdings" pitchFamily="2" charset="2"/>
              <a:buChar char="Ø"/>
              <a:tabLst/>
              <a:defRPr/>
            </a:pPr>
            <a:r>
              <a:rPr lang="en-US" sz="1500" b="1" dirty="0">
                <a:solidFill>
                  <a:prstClr val="black"/>
                </a:solidFill>
                <a:latin typeface="Arial"/>
              </a:rPr>
              <a:t>PBG entrepreneurship</a:t>
            </a:r>
            <a:r>
              <a:rPr kumimoji="0" lang="en-US" sz="1500" b="1" i="0" u="none" strike="noStrike" kern="1200" cap="none" spc="0" normalizeH="0" baseline="0" noProof="0" dirty="0">
                <a:ln>
                  <a:noFill/>
                </a:ln>
                <a:solidFill>
                  <a:prstClr val="black"/>
                </a:solidFill>
                <a:effectLst/>
                <a:uLnTx/>
                <a:uFillTx/>
                <a:latin typeface="Arial"/>
                <a:ea typeface="+mn-ea"/>
                <a:cs typeface="+mn-cs"/>
              </a:rPr>
              <a:t> series </a:t>
            </a:r>
            <a:r>
              <a:rPr kumimoji="0" lang="en-US" sz="1500" b="0" i="0" u="none" strike="noStrike" kern="1200" cap="none" spc="0" normalizeH="0" baseline="0" noProof="0" dirty="0">
                <a:ln>
                  <a:noFill/>
                </a:ln>
                <a:solidFill>
                  <a:prstClr val="black"/>
                </a:solidFill>
                <a:effectLst/>
                <a:uLnTx/>
                <a:uFillTx/>
                <a:latin typeface="Arial"/>
                <a:ea typeface="+mn-ea"/>
                <a:cs typeface="+mn-cs"/>
              </a:rPr>
              <a:t>with top innovators</a:t>
            </a:r>
          </a:p>
          <a:p>
            <a:pPr marL="173038" marR="0" lvl="0" indent="-173038" algn="l" defTabSz="981075" rtl="0" eaLnBrk="0" fontAlgn="base" latinLnBrk="0" hangingPunct="0">
              <a:lnSpc>
                <a:spcPct val="100000"/>
              </a:lnSpc>
              <a:spcBef>
                <a:spcPts val="600"/>
              </a:spcBef>
              <a:spcAft>
                <a:spcPct val="0"/>
              </a:spcAft>
              <a:buClr>
                <a:srgbClr val="000000"/>
              </a:buClr>
              <a:buSzTx/>
              <a:buFont typeface="Wingdings" pitchFamily="2" charset="2"/>
              <a:buChar char="Ø"/>
              <a:tabLst/>
              <a:defRPr/>
            </a:pPr>
            <a:r>
              <a:rPr kumimoji="0" lang="en-US" sz="1500" b="1" i="0" u="none" strike="noStrike" kern="1200" cap="none" spc="0" normalizeH="0" baseline="0" noProof="0" dirty="0">
                <a:ln>
                  <a:noFill/>
                </a:ln>
                <a:solidFill>
                  <a:prstClr val="black"/>
                </a:solidFill>
                <a:effectLst/>
                <a:uLnTx/>
                <a:uFillTx/>
                <a:latin typeface="Arial"/>
                <a:ea typeface="+mn-ea"/>
                <a:cs typeface="+mn-cs"/>
              </a:rPr>
              <a:t>Firm-hosted lecture programs </a:t>
            </a:r>
            <a:r>
              <a:rPr kumimoji="0" lang="en-US" sz="1500" b="0" i="0" u="none" strike="noStrike" kern="1200" cap="none" spc="0" normalizeH="0" baseline="0" noProof="0" dirty="0">
                <a:ln>
                  <a:noFill/>
                </a:ln>
                <a:solidFill>
                  <a:prstClr val="black"/>
                </a:solidFill>
                <a:effectLst/>
                <a:uLnTx/>
                <a:uFillTx/>
                <a:latin typeface="Arial"/>
                <a:ea typeface="+mn-ea"/>
                <a:cs typeface="+mn-cs"/>
              </a:rPr>
              <a:t>honing strategy consulting and financial modeling skills of PBG project members</a:t>
            </a:r>
          </a:p>
          <a:p>
            <a:pPr marL="173038" marR="0" lvl="0" indent="-173038" algn="l" defTabSz="981075" rtl="0" eaLnBrk="0" fontAlgn="base" latinLnBrk="0" hangingPunct="0">
              <a:lnSpc>
                <a:spcPct val="100000"/>
              </a:lnSpc>
              <a:spcBef>
                <a:spcPts val="600"/>
              </a:spcBef>
              <a:spcAft>
                <a:spcPct val="0"/>
              </a:spcAft>
              <a:buClr>
                <a:srgbClr val="000000"/>
              </a:buClr>
              <a:buSzTx/>
              <a:buFont typeface="Wingdings" pitchFamily="2" charset="2"/>
              <a:buChar char="Ø"/>
              <a:tabLst/>
              <a:defRPr/>
            </a:pPr>
            <a:r>
              <a:rPr kumimoji="0" lang="en-US" sz="1500" b="1" i="0" u="none" strike="noStrike" kern="1200" cap="none" spc="0" normalizeH="0" baseline="0" noProof="0" dirty="0">
                <a:ln>
                  <a:noFill/>
                </a:ln>
                <a:solidFill>
                  <a:prstClr val="black"/>
                </a:solidFill>
                <a:effectLst/>
                <a:uLnTx/>
                <a:uFillTx/>
                <a:latin typeface="Arial"/>
                <a:ea typeface="+mn-ea"/>
                <a:cs typeface="+mn-cs"/>
              </a:rPr>
              <a:t>PBG-hosted consulting workshops </a:t>
            </a:r>
            <a:r>
              <a:rPr kumimoji="0" lang="en-US" sz="1500" b="0" i="0" u="none" strike="noStrike" kern="1200" cap="none" spc="0" normalizeH="0" baseline="0" noProof="0" dirty="0">
                <a:ln>
                  <a:noFill/>
                </a:ln>
                <a:solidFill>
                  <a:prstClr val="black"/>
                </a:solidFill>
                <a:effectLst/>
                <a:uLnTx/>
                <a:uFillTx/>
                <a:latin typeface="Arial"/>
                <a:ea typeface="+mn-ea"/>
                <a:cs typeface="+mn-cs"/>
              </a:rPr>
              <a:t>educating members on providing high-quality deliverables</a:t>
            </a:r>
            <a:endParaRPr kumimoji="0" lang="en-US" sz="1500" b="1" i="0" u="none" strike="noStrike" kern="1200" cap="none" spc="0" normalizeH="0" baseline="0" noProof="0" dirty="0">
              <a:ln>
                <a:noFill/>
              </a:ln>
              <a:solidFill>
                <a:prstClr val="black"/>
              </a:solidFill>
              <a:effectLst/>
              <a:uLnTx/>
              <a:uFillTx/>
              <a:latin typeface="Arial"/>
              <a:ea typeface="+mn-ea"/>
              <a:cs typeface="+mn-cs"/>
            </a:endParaRPr>
          </a:p>
          <a:p>
            <a:pPr marL="173038" marR="0" lvl="0" indent="-173038" algn="l" defTabSz="981075" rtl="0" eaLnBrk="0" fontAlgn="base" latinLnBrk="0" hangingPunct="0">
              <a:lnSpc>
                <a:spcPct val="100000"/>
              </a:lnSpc>
              <a:spcBef>
                <a:spcPts val="600"/>
              </a:spcBef>
              <a:spcAft>
                <a:spcPct val="0"/>
              </a:spcAft>
              <a:buClr>
                <a:srgbClr val="000000"/>
              </a:buClr>
              <a:buSzTx/>
              <a:buFont typeface="Wingdings" pitchFamily="2" charset="2"/>
              <a:buChar char="Ø"/>
              <a:tabLst/>
              <a:defRPr/>
            </a:pPr>
            <a:r>
              <a:rPr kumimoji="0" lang="en-US" sz="1500" b="1" i="0" u="none" strike="noStrike" kern="1200" cap="none" spc="0" normalizeH="0" baseline="0" noProof="0" dirty="0">
                <a:ln>
                  <a:noFill/>
                </a:ln>
                <a:solidFill>
                  <a:prstClr val="black"/>
                </a:solidFill>
                <a:effectLst/>
                <a:uLnTx/>
                <a:uFillTx/>
                <a:latin typeface="Arial"/>
                <a:ea typeface="+mn-ea"/>
                <a:cs typeface="+mn-cs"/>
              </a:rPr>
              <a:t>Case workshops </a:t>
            </a:r>
            <a:r>
              <a:rPr kumimoji="0" lang="en-US" sz="1500" b="0" i="0" u="none" strike="noStrike" kern="1200" cap="none" spc="0" normalizeH="0" baseline="0" noProof="0" dirty="0">
                <a:ln>
                  <a:noFill/>
                </a:ln>
                <a:solidFill>
                  <a:prstClr val="black"/>
                </a:solidFill>
                <a:effectLst/>
                <a:uLnTx/>
                <a:uFillTx/>
                <a:latin typeface="Arial"/>
                <a:ea typeface="+mn-ea"/>
                <a:cs typeface="+mn-cs"/>
              </a:rPr>
              <a:t>and summer bootcamps</a:t>
            </a:r>
          </a:p>
          <a:p>
            <a:pPr marL="173038" marR="0" lvl="0" indent="-173038" algn="l" defTabSz="981075" rtl="0" eaLnBrk="0" fontAlgn="base" latinLnBrk="0" hangingPunct="0">
              <a:lnSpc>
                <a:spcPct val="100000"/>
              </a:lnSpc>
              <a:spcBef>
                <a:spcPts val="600"/>
              </a:spcBef>
              <a:spcAft>
                <a:spcPct val="0"/>
              </a:spcAft>
              <a:buClr>
                <a:srgbClr val="000000"/>
              </a:buClr>
              <a:buSzTx/>
              <a:buFont typeface="Wingdings" pitchFamily="2" charset="2"/>
              <a:buChar char="Ø"/>
              <a:tabLst/>
              <a:defRPr/>
            </a:pPr>
            <a:r>
              <a:rPr kumimoji="0" lang="en-US" sz="1500" b="0" i="0" u="none" strike="noStrike" kern="1200" cap="none" spc="0" normalizeH="0" baseline="0" noProof="0" dirty="0">
                <a:ln>
                  <a:noFill/>
                </a:ln>
                <a:solidFill>
                  <a:prstClr val="black"/>
                </a:solidFill>
                <a:effectLst/>
                <a:uLnTx/>
                <a:uFillTx/>
                <a:latin typeface="Arial"/>
                <a:ea typeface="+mn-ea"/>
                <a:cs typeface="+mn-cs"/>
              </a:rPr>
              <a:t>Healthcare-related </a:t>
            </a:r>
            <a:r>
              <a:rPr kumimoji="0" lang="en-US" sz="1500" b="1" i="0" u="none" strike="noStrike" kern="1200" cap="none" spc="0" normalizeH="0" baseline="0" noProof="0" dirty="0">
                <a:ln>
                  <a:noFill/>
                </a:ln>
                <a:solidFill>
                  <a:prstClr val="black"/>
                </a:solidFill>
                <a:effectLst/>
                <a:uLnTx/>
                <a:uFillTx/>
                <a:latin typeface="Arial"/>
                <a:ea typeface="+mn-ea"/>
                <a:cs typeface="+mn-cs"/>
              </a:rPr>
              <a:t>career panels</a:t>
            </a:r>
          </a:p>
          <a:p>
            <a:pPr marL="173038" marR="0" lvl="0" indent="-173038" algn="l" defTabSz="981075" rtl="0" eaLnBrk="0" fontAlgn="base" latinLnBrk="0" hangingPunct="0">
              <a:lnSpc>
                <a:spcPct val="100000"/>
              </a:lnSpc>
              <a:spcBef>
                <a:spcPts val="600"/>
              </a:spcBef>
              <a:spcAft>
                <a:spcPct val="0"/>
              </a:spcAft>
              <a:buClr>
                <a:srgbClr val="000000"/>
              </a:buClr>
              <a:buSzTx/>
              <a:buFont typeface="Wingdings" pitchFamily="2" charset="2"/>
              <a:buChar char="Ø"/>
              <a:tabLst/>
              <a:defRPr/>
            </a:pPr>
            <a:r>
              <a:rPr kumimoji="0" lang="en-US" sz="1500" b="1" i="0" u="none" strike="noStrike" kern="1200" cap="none" spc="0" normalizeH="0" baseline="0" noProof="0" dirty="0">
                <a:ln>
                  <a:noFill/>
                </a:ln>
                <a:solidFill>
                  <a:prstClr val="black"/>
                </a:solidFill>
                <a:effectLst/>
                <a:uLnTx/>
                <a:uFillTx/>
                <a:latin typeface="Arial"/>
                <a:ea typeface="+mn-ea"/>
                <a:cs typeface="+mn-cs"/>
              </a:rPr>
              <a:t>PBG Alumni mentorship program </a:t>
            </a:r>
            <a:r>
              <a:rPr kumimoji="0" lang="en-US" sz="1500" b="0" i="0" u="none" strike="noStrike" kern="1200" cap="none" spc="0" normalizeH="0" baseline="0" noProof="0" dirty="0">
                <a:ln>
                  <a:noFill/>
                </a:ln>
                <a:solidFill>
                  <a:prstClr val="black"/>
                </a:solidFill>
                <a:effectLst/>
                <a:uLnTx/>
                <a:uFillTx/>
                <a:latin typeface="Arial"/>
                <a:ea typeface="+mn-ea"/>
                <a:cs typeface="+mn-cs"/>
              </a:rPr>
              <a:t>matches PBG members with PBG alumni based off interests and career goals</a:t>
            </a:r>
          </a:p>
          <a:p>
            <a:pPr marL="173038" marR="0" lvl="0" indent="-173038" algn="l" defTabSz="981075" rtl="0" eaLnBrk="0" fontAlgn="base" latinLnBrk="0" hangingPunct="0">
              <a:lnSpc>
                <a:spcPct val="100000"/>
              </a:lnSpc>
              <a:spcBef>
                <a:spcPts val="600"/>
              </a:spcBef>
              <a:spcAft>
                <a:spcPct val="0"/>
              </a:spcAft>
              <a:buClr>
                <a:srgbClr val="000000"/>
              </a:buClr>
              <a:buSzTx/>
              <a:buFont typeface="Wingdings" pitchFamily="2" charset="2"/>
              <a:buChar char="Ø"/>
              <a:tabLst/>
              <a:defRPr/>
            </a:pPr>
            <a:r>
              <a:rPr kumimoji="0" lang="en-US" sz="1500" b="1" i="0" u="none" strike="noStrike" kern="1200" cap="none" spc="0" normalizeH="0" baseline="0" noProof="0" dirty="0">
                <a:ln>
                  <a:noFill/>
                </a:ln>
                <a:solidFill>
                  <a:prstClr val="black"/>
                </a:solidFill>
                <a:effectLst/>
                <a:uLnTx/>
                <a:uFillTx/>
                <a:latin typeface="Arial"/>
                <a:ea typeface="+mn-ea"/>
                <a:cs typeface="+mn-cs"/>
              </a:rPr>
              <a:t>External PBG project advisors</a:t>
            </a:r>
            <a:r>
              <a:rPr kumimoji="0" lang="en-US" sz="1500" b="0" i="0" u="none" strike="noStrike" kern="1200" cap="none" spc="0" normalizeH="0" baseline="0" noProof="0" dirty="0">
                <a:ln>
                  <a:noFill/>
                </a:ln>
                <a:solidFill>
                  <a:prstClr val="black"/>
                </a:solidFill>
                <a:effectLst/>
                <a:uLnTx/>
                <a:uFillTx/>
                <a:latin typeface="Arial"/>
                <a:ea typeface="+mn-ea"/>
                <a:cs typeface="+mn-cs"/>
              </a:rPr>
              <a:t> staffed on each project </a:t>
            </a:r>
          </a:p>
          <a:p>
            <a:pPr lvl="1" indent="-173038">
              <a:spcBef>
                <a:spcPts val="600"/>
              </a:spcBef>
              <a:buClr>
                <a:srgbClr val="000000"/>
              </a:buClr>
              <a:buFont typeface="Wingdings" pitchFamily="2" charset="2"/>
              <a:buChar char="Ø"/>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McKinsey, Bain, BCG, ZS, L.E.K. incoming associate hires from Penn graduate programs</a:t>
            </a:r>
          </a:p>
        </p:txBody>
      </p:sp>
      <p:sp>
        <p:nvSpPr>
          <p:cNvPr id="15" name="TextBox 14">
            <a:extLst>
              <a:ext uri="{FF2B5EF4-FFF2-40B4-BE49-F238E27FC236}">
                <a16:creationId xmlns:a16="http://schemas.microsoft.com/office/drawing/2014/main" id="{B22E52F7-CC25-4498-A0D8-F0920FD05056}"/>
              </a:ext>
            </a:extLst>
          </p:cNvPr>
          <p:cNvSpPr txBox="1"/>
          <p:nvPr/>
        </p:nvSpPr>
        <p:spPr>
          <a:xfrm>
            <a:off x="4686300" y="-533400"/>
            <a:ext cx="2819400" cy="369332"/>
          </a:xfrm>
          <a:prstGeom prst="rect">
            <a:avLst/>
          </a:prstGeom>
          <a:solidFill>
            <a:srgbClr val="00B050"/>
          </a:solidFill>
        </p:spPr>
        <p:txBody>
          <a:bodyPr wrap="square" rtlCol="0">
            <a:spAutoFit/>
          </a:bodyPr>
          <a:lstStyle/>
          <a:p>
            <a:pPr algn="ctr"/>
            <a:r>
              <a:rPr lang="en-US" dirty="0">
                <a:solidFill>
                  <a:schemeClr val="bg1"/>
                </a:solidFill>
              </a:rPr>
              <a:t>Varun</a:t>
            </a:r>
          </a:p>
        </p:txBody>
      </p:sp>
    </p:spTree>
    <p:extLst>
      <p:ext uri="{BB962C8B-B14F-4D97-AF65-F5344CB8AC3E}">
        <p14:creationId xmlns:p14="http://schemas.microsoft.com/office/powerpoint/2010/main" val="1687663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C973-AA88-446C-82A4-324A2B5B8D8D}"/>
              </a:ext>
            </a:extLst>
          </p:cNvPr>
          <p:cNvSpPr>
            <a:spLocks noGrp="1"/>
          </p:cNvSpPr>
          <p:nvPr>
            <p:ph type="title"/>
          </p:nvPr>
        </p:nvSpPr>
        <p:spPr>
          <a:xfrm>
            <a:off x="609600" y="304800"/>
            <a:ext cx="10972800" cy="838200"/>
          </a:xfrm>
        </p:spPr>
        <p:txBody>
          <a:bodyPr/>
          <a:lstStyle/>
          <a:p>
            <a:r>
              <a:rPr lang="en-US" b="1" dirty="0">
                <a:solidFill>
                  <a:schemeClr val="accent1">
                    <a:lumMod val="50000"/>
                  </a:schemeClr>
                </a:solidFill>
              </a:rPr>
              <a:t>Benefits of Consulting</a:t>
            </a:r>
          </a:p>
        </p:txBody>
      </p:sp>
      <p:sp>
        <p:nvSpPr>
          <p:cNvPr id="4" name="Slide Number Placeholder 3">
            <a:extLst>
              <a:ext uri="{FF2B5EF4-FFF2-40B4-BE49-F238E27FC236}">
                <a16:creationId xmlns:a16="http://schemas.microsoft.com/office/drawing/2014/main" id="{190C3BA8-953E-43CF-B685-131042F99B51}"/>
              </a:ext>
            </a:extLst>
          </p:cNvPr>
          <p:cNvSpPr>
            <a:spLocks noGrp="1"/>
          </p:cNvSpPr>
          <p:nvPr>
            <p:ph type="sldNum" sz="quarter" idx="12"/>
          </p:nvPr>
        </p:nvSpPr>
        <p:spPr>
          <a:xfrm>
            <a:off x="4673600" y="6356351"/>
            <a:ext cx="2844800" cy="365125"/>
          </a:xfrm>
        </p:spPr>
        <p:txBody>
          <a:bodyPr/>
          <a:lstStyle/>
          <a:p>
            <a:fld id="{7E90C50F-38B1-4577-B92F-5D93F39DA521}" type="slidenum">
              <a:rPr lang="en-US" smtClean="0"/>
              <a:t>8</a:t>
            </a:fld>
            <a:endParaRPr lang="en-US" dirty="0"/>
          </a:p>
        </p:txBody>
      </p:sp>
      <p:sp>
        <p:nvSpPr>
          <p:cNvPr id="14" name="TextBox 13">
            <a:extLst>
              <a:ext uri="{FF2B5EF4-FFF2-40B4-BE49-F238E27FC236}">
                <a16:creationId xmlns:a16="http://schemas.microsoft.com/office/drawing/2014/main" id="{8FF91047-F392-418E-991C-A13AEA962A8F}"/>
              </a:ext>
            </a:extLst>
          </p:cNvPr>
          <p:cNvSpPr txBox="1"/>
          <p:nvPr/>
        </p:nvSpPr>
        <p:spPr>
          <a:xfrm>
            <a:off x="9525000" y="6557377"/>
            <a:ext cx="2667000" cy="276999"/>
          </a:xfrm>
          <a:prstGeom prst="rect">
            <a:avLst/>
          </a:prstGeom>
          <a:noFill/>
        </p:spPr>
        <p:txBody>
          <a:bodyPr wrap="square" rtlCol="0">
            <a:spAutoFit/>
          </a:bodyPr>
          <a:lstStyle/>
          <a:p>
            <a:pPr algn="r"/>
            <a:r>
              <a:rPr lang="en-US" sz="1200" b="1" i="1" dirty="0"/>
              <a:t>Sponsored by McKinsey </a:t>
            </a:r>
          </a:p>
        </p:txBody>
      </p:sp>
      <p:pic>
        <p:nvPicPr>
          <p:cNvPr id="15" name="Picture 4" descr="McKinsey and Company">
            <a:extLst>
              <a:ext uri="{FF2B5EF4-FFF2-40B4-BE49-F238E27FC236}">
                <a16:creationId xmlns:a16="http://schemas.microsoft.com/office/drawing/2014/main" id="{34FD980A-D1C3-4859-BED1-707CECD949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0937" y="46522"/>
            <a:ext cx="2667000" cy="9202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5B5FC32-9E0C-4E25-8E35-EE567A79D745}"/>
              </a:ext>
            </a:extLst>
          </p:cNvPr>
          <p:cNvSpPr txBox="1"/>
          <p:nvPr/>
        </p:nvSpPr>
        <p:spPr>
          <a:xfrm>
            <a:off x="4686300" y="-533400"/>
            <a:ext cx="2819400" cy="369332"/>
          </a:xfrm>
          <a:prstGeom prst="rect">
            <a:avLst/>
          </a:prstGeom>
          <a:solidFill>
            <a:schemeClr val="accent2"/>
          </a:solidFill>
        </p:spPr>
        <p:txBody>
          <a:bodyPr wrap="square" rtlCol="0">
            <a:spAutoFit/>
          </a:bodyPr>
          <a:lstStyle/>
          <a:p>
            <a:pPr algn="ctr"/>
            <a:r>
              <a:rPr lang="en-US" dirty="0">
                <a:solidFill>
                  <a:schemeClr val="bg1"/>
                </a:solidFill>
              </a:rPr>
              <a:t>Adrienne</a:t>
            </a:r>
          </a:p>
        </p:txBody>
      </p:sp>
      <p:sp>
        <p:nvSpPr>
          <p:cNvPr id="5" name="Rectangle 4">
            <a:extLst>
              <a:ext uri="{FF2B5EF4-FFF2-40B4-BE49-F238E27FC236}">
                <a16:creationId xmlns:a16="http://schemas.microsoft.com/office/drawing/2014/main" id="{1DEEEC57-AD1E-D34A-8067-C6FC01CA725B}"/>
              </a:ext>
            </a:extLst>
          </p:cNvPr>
          <p:cNvSpPr/>
          <p:nvPr/>
        </p:nvSpPr>
        <p:spPr>
          <a:xfrm>
            <a:off x="609600" y="1295400"/>
            <a:ext cx="2454519" cy="369332"/>
          </a:xfrm>
          <a:prstGeom prst="rect">
            <a:avLst/>
          </a:prstGeom>
        </p:spPr>
        <p:txBody>
          <a:bodyPr wrap="none">
            <a:spAutoFit/>
          </a:bodyPr>
          <a:lstStyle/>
          <a:p>
            <a:pPr algn="ctr"/>
            <a:r>
              <a:rPr lang="en-US" b="1" dirty="0"/>
              <a:t>Life as a Consultant:</a:t>
            </a:r>
          </a:p>
        </p:txBody>
      </p:sp>
      <p:grpSp>
        <p:nvGrpSpPr>
          <p:cNvPr id="7" name="Group 6">
            <a:extLst>
              <a:ext uri="{FF2B5EF4-FFF2-40B4-BE49-F238E27FC236}">
                <a16:creationId xmlns:a16="http://schemas.microsoft.com/office/drawing/2014/main" id="{D67C5FAF-CC26-7647-925E-15A4E94BE10C}"/>
              </a:ext>
            </a:extLst>
          </p:cNvPr>
          <p:cNvGrpSpPr/>
          <p:nvPr/>
        </p:nvGrpSpPr>
        <p:grpSpPr>
          <a:xfrm>
            <a:off x="609600" y="1600200"/>
            <a:ext cx="5115831" cy="2692063"/>
            <a:chOff x="761999" y="1669332"/>
            <a:chExt cx="5264659" cy="2770379"/>
          </a:xfrm>
        </p:grpSpPr>
        <p:pic>
          <p:nvPicPr>
            <p:cNvPr id="3" name="Picture 2">
              <a:extLst>
                <a:ext uri="{FF2B5EF4-FFF2-40B4-BE49-F238E27FC236}">
                  <a16:creationId xmlns:a16="http://schemas.microsoft.com/office/drawing/2014/main" id="{5A5923D2-6873-EB4A-8E2E-4CA4A6EDEAE0}"/>
                </a:ext>
              </a:extLst>
            </p:cNvPr>
            <p:cNvPicPr>
              <a:picLocks noChangeAspect="1"/>
            </p:cNvPicPr>
            <p:nvPr/>
          </p:nvPicPr>
          <p:blipFill>
            <a:blip r:embed="rId3"/>
            <a:stretch>
              <a:fillRect/>
            </a:stretch>
          </p:blipFill>
          <p:spPr>
            <a:xfrm>
              <a:off x="761999" y="1669332"/>
              <a:ext cx="5264659" cy="1683468"/>
            </a:xfrm>
            <a:prstGeom prst="rect">
              <a:avLst/>
            </a:prstGeom>
          </p:spPr>
        </p:pic>
        <p:sp>
          <p:nvSpPr>
            <p:cNvPr id="16" name="TextBox 15">
              <a:extLst>
                <a:ext uri="{FF2B5EF4-FFF2-40B4-BE49-F238E27FC236}">
                  <a16:creationId xmlns:a16="http://schemas.microsoft.com/office/drawing/2014/main" id="{02CA81B5-A42F-734D-83EF-443B7AC11072}"/>
                </a:ext>
              </a:extLst>
            </p:cNvPr>
            <p:cNvSpPr txBox="1"/>
            <p:nvPr/>
          </p:nvSpPr>
          <p:spPr>
            <a:xfrm>
              <a:off x="838200" y="3394501"/>
              <a:ext cx="1701700" cy="855172"/>
            </a:xfrm>
            <a:prstGeom prst="rect">
              <a:avLst/>
            </a:prstGeom>
            <a:noFill/>
          </p:spPr>
          <p:txBody>
            <a:bodyPr wrap="square">
              <a:spAutoFit/>
            </a:bodyPr>
            <a:lstStyle/>
            <a:p>
              <a:pPr marR="0" lvl="0" algn="l" rtl="0">
                <a:spcBef>
                  <a:spcPts val="0"/>
                </a:spcBef>
                <a:spcAft>
                  <a:spcPts val="0"/>
                </a:spcAft>
                <a:buClr>
                  <a:srgbClr val="000000"/>
                </a:buClr>
                <a:buSzPts val="1900"/>
              </a:pPr>
              <a:r>
                <a:rPr lang="en-US" sz="1200" dirty="0">
                  <a:solidFill>
                    <a:srgbClr val="000000"/>
                  </a:solidFill>
                  <a:latin typeface="Arial" panose="020B0604020202020204" pitchFamily="34" charset="0"/>
                  <a:ea typeface="Calibri"/>
                  <a:cs typeface="Arial" panose="020B0604020202020204" pitchFamily="34" charset="0"/>
                  <a:sym typeface="Calibri"/>
                </a:rPr>
                <a:t>You will work in </a:t>
              </a:r>
              <a:r>
                <a:rPr lang="en-US" sz="1200" b="1" dirty="0">
                  <a:solidFill>
                    <a:srgbClr val="000000"/>
                  </a:solidFill>
                  <a:latin typeface="Arial" panose="020B0604020202020204" pitchFamily="34" charset="0"/>
                  <a:ea typeface="Calibri"/>
                  <a:cs typeface="Arial" panose="020B0604020202020204" pitchFamily="34" charset="0"/>
                  <a:sym typeface="Calibri"/>
                </a:rPr>
                <a:t>small and focused teams</a:t>
              </a:r>
              <a:r>
                <a:rPr lang="en-US" sz="1200" dirty="0">
                  <a:solidFill>
                    <a:srgbClr val="000000"/>
                  </a:solidFill>
                  <a:latin typeface="Arial" panose="020B0604020202020204" pitchFamily="34" charset="0"/>
                  <a:ea typeface="Calibri"/>
                  <a:cs typeface="Arial" panose="020B0604020202020204" pitchFamily="34" charset="0"/>
                  <a:sym typeface="Calibri"/>
                </a:rPr>
                <a:t> guided by project and client leaders</a:t>
              </a:r>
              <a:endParaRPr lang="en-US" sz="1200" dirty="0">
                <a:solidFill>
                  <a:srgbClr val="000000"/>
                </a:solidFill>
                <a:latin typeface="Arial" panose="020B0604020202020204" pitchFamily="34" charset="0"/>
                <a:ea typeface="Arial"/>
                <a:cs typeface="Arial" panose="020B0604020202020204" pitchFamily="34" charset="0"/>
                <a:sym typeface="Calibri"/>
              </a:endParaRPr>
            </a:p>
          </p:txBody>
        </p:sp>
        <p:sp>
          <p:nvSpPr>
            <p:cNvPr id="17" name="TextBox 16">
              <a:extLst>
                <a:ext uri="{FF2B5EF4-FFF2-40B4-BE49-F238E27FC236}">
                  <a16:creationId xmlns:a16="http://schemas.microsoft.com/office/drawing/2014/main" id="{FE384770-1781-284A-AD7A-ACE84DA30107}"/>
                </a:ext>
              </a:extLst>
            </p:cNvPr>
            <p:cNvSpPr txBox="1"/>
            <p:nvPr/>
          </p:nvSpPr>
          <p:spPr>
            <a:xfrm>
              <a:off x="2589055" y="3394501"/>
              <a:ext cx="1701700" cy="1045210"/>
            </a:xfrm>
            <a:prstGeom prst="rect">
              <a:avLst/>
            </a:prstGeom>
            <a:noFill/>
          </p:spPr>
          <p:txBody>
            <a:bodyPr wrap="square">
              <a:spAutoFit/>
            </a:bodyPr>
            <a:lstStyle/>
            <a:p>
              <a:pPr marR="0" lvl="0" algn="l" rtl="0">
                <a:spcBef>
                  <a:spcPts val="0"/>
                </a:spcBef>
                <a:spcAft>
                  <a:spcPts val="0"/>
                </a:spcAft>
                <a:buClr>
                  <a:srgbClr val="000000"/>
                </a:buClr>
                <a:buSzPts val="1900"/>
              </a:pPr>
              <a:r>
                <a:rPr lang="en-US" sz="1200" dirty="0">
                  <a:solidFill>
                    <a:srgbClr val="000000"/>
                  </a:solidFill>
                  <a:latin typeface="Arial" panose="020B0604020202020204" pitchFamily="34" charset="0"/>
                  <a:ea typeface="Calibri"/>
                  <a:cs typeface="Arial" panose="020B0604020202020204" pitchFamily="34" charset="0"/>
                  <a:sym typeface="Calibri"/>
                </a:rPr>
                <a:t>You will own </a:t>
              </a:r>
              <a:r>
                <a:rPr lang="en-US" sz="1200" b="1" dirty="0">
                  <a:solidFill>
                    <a:srgbClr val="000000"/>
                  </a:solidFill>
                  <a:latin typeface="Arial" panose="020B0604020202020204" pitchFamily="34" charset="0"/>
                  <a:ea typeface="Calibri"/>
                  <a:cs typeface="Arial" panose="020B0604020202020204" pitchFamily="34" charset="0"/>
                  <a:sym typeface="Calibri"/>
                </a:rPr>
                <a:t>meaningful</a:t>
              </a:r>
              <a:r>
                <a:rPr lang="en-US" sz="1200" dirty="0">
                  <a:solidFill>
                    <a:srgbClr val="000000"/>
                  </a:solidFill>
                  <a:latin typeface="Arial" panose="020B0604020202020204" pitchFamily="34" charset="0"/>
                  <a:ea typeface="Calibri"/>
                  <a:cs typeface="Arial" panose="020B0604020202020204" pitchFamily="34" charset="0"/>
                  <a:sym typeface="Calibri"/>
                </a:rPr>
                <a:t> parts of a project, helping clients achieve </a:t>
              </a:r>
              <a:r>
                <a:rPr lang="en-US" sz="1200" b="1" dirty="0">
                  <a:solidFill>
                    <a:srgbClr val="000000"/>
                  </a:solidFill>
                  <a:latin typeface="Arial" panose="020B0604020202020204" pitchFamily="34" charset="0"/>
                  <a:ea typeface="Calibri"/>
                  <a:cs typeface="Arial" panose="020B0604020202020204" pitchFamily="34" charset="0"/>
                  <a:sym typeface="Calibri"/>
                </a:rPr>
                <a:t>sustainable impact</a:t>
              </a:r>
              <a:endParaRPr lang="en-US" sz="1200" b="1" dirty="0">
                <a:solidFill>
                  <a:srgbClr val="000000"/>
                </a:solidFill>
                <a:latin typeface="Arial" panose="020B0604020202020204" pitchFamily="34" charset="0"/>
                <a:ea typeface="Arial"/>
                <a:cs typeface="Arial" panose="020B0604020202020204" pitchFamily="34" charset="0"/>
                <a:sym typeface="Calibri"/>
              </a:endParaRPr>
            </a:p>
          </p:txBody>
        </p:sp>
        <p:sp>
          <p:nvSpPr>
            <p:cNvPr id="18" name="TextBox 17">
              <a:extLst>
                <a:ext uri="{FF2B5EF4-FFF2-40B4-BE49-F238E27FC236}">
                  <a16:creationId xmlns:a16="http://schemas.microsoft.com/office/drawing/2014/main" id="{46BC8EF8-893A-7246-A932-8202A663BE6E}"/>
                </a:ext>
              </a:extLst>
            </p:cNvPr>
            <p:cNvSpPr txBox="1"/>
            <p:nvPr/>
          </p:nvSpPr>
          <p:spPr>
            <a:xfrm>
              <a:off x="4447079" y="3352800"/>
              <a:ext cx="1565172" cy="1015663"/>
            </a:xfrm>
            <a:prstGeom prst="rect">
              <a:avLst/>
            </a:prstGeom>
            <a:noFill/>
          </p:spPr>
          <p:txBody>
            <a:bodyPr wrap="square">
              <a:spAutoFit/>
            </a:bodyPr>
            <a:lstStyle/>
            <a:p>
              <a:pPr marR="0" lvl="0" algn="l" rtl="0">
                <a:spcBef>
                  <a:spcPts val="0"/>
                </a:spcBef>
                <a:spcAft>
                  <a:spcPts val="0"/>
                </a:spcAft>
                <a:buClr>
                  <a:srgbClr val="000000"/>
                </a:buClr>
                <a:buSzPts val="1900"/>
              </a:pPr>
              <a:r>
                <a:rPr lang="en-US" sz="1200" dirty="0">
                  <a:solidFill>
                    <a:srgbClr val="000000"/>
                  </a:solidFill>
                  <a:latin typeface="Arial" panose="020B0604020202020204" pitchFamily="34" charset="0"/>
                  <a:ea typeface="Calibri"/>
                  <a:cs typeface="Arial" panose="020B0604020202020204" pitchFamily="34" charset="0"/>
                  <a:sym typeface="Calibri"/>
                </a:rPr>
                <a:t>You will be </a:t>
              </a:r>
              <a:r>
                <a:rPr lang="en-US" sz="1200" b="1" dirty="0">
                  <a:solidFill>
                    <a:srgbClr val="000000"/>
                  </a:solidFill>
                  <a:latin typeface="Arial" panose="020B0604020202020204" pitchFamily="34" charset="0"/>
                  <a:ea typeface="Calibri"/>
                  <a:cs typeface="Arial" panose="020B0604020202020204" pitchFamily="34" charset="0"/>
                  <a:sym typeface="Calibri"/>
                </a:rPr>
                <a:t>mentored and coached </a:t>
              </a:r>
              <a:r>
                <a:rPr lang="en-US" sz="1200" dirty="0">
                  <a:solidFill>
                    <a:srgbClr val="000000"/>
                  </a:solidFill>
                  <a:latin typeface="Arial" panose="020B0604020202020204" pitchFamily="34" charset="0"/>
                  <a:ea typeface="Calibri"/>
                  <a:cs typeface="Arial" panose="020B0604020202020204" pitchFamily="34" charset="0"/>
                  <a:sym typeface="Calibri"/>
                </a:rPr>
                <a:t>to help you develop your professional skills</a:t>
              </a:r>
              <a:endParaRPr lang="en-US" sz="1200" b="1" dirty="0">
                <a:solidFill>
                  <a:srgbClr val="000000"/>
                </a:solidFill>
                <a:latin typeface="Arial" panose="020B0604020202020204" pitchFamily="34" charset="0"/>
                <a:ea typeface="Arial"/>
                <a:cs typeface="Arial" panose="020B0604020202020204" pitchFamily="34" charset="0"/>
                <a:sym typeface="Calibri"/>
              </a:endParaRPr>
            </a:p>
          </p:txBody>
        </p:sp>
      </p:grpSp>
      <p:graphicFrame>
        <p:nvGraphicFramePr>
          <p:cNvPr id="8" name="Diagram 7">
            <a:extLst>
              <a:ext uri="{FF2B5EF4-FFF2-40B4-BE49-F238E27FC236}">
                <a16:creationId xmlns:a16="http://schemas.microsoft.com/office/drawing/2014/main" id="{2AB85AB4-9B67-D248-9913-4839D2BDF470}"/>
              </a:ext>
            </a:extLst>
          </p:cNvPr>
          <p:cNvGraphicFramePr/>
          <p:nvPr>
            <p:extLst>
              <p:ext uri="{D42A27DB-BD31-4B8C-83A1-F6EECF244321}">
                <p14:modId xmlns:p14="http://schemas.microsoft.com/office/powerpoint/2010/main" val="3400080922"/>
              </p:ext>
            </p:extLst>
          </p:nvPr>
        </p:nvGraphicFramePr>
        <p:xfrm>
          <a:off x="6096000" y="1447800"/>
          <a:ext cx="6205290" cy="2576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ectangle 19">
            <a:extLst>
              <a:ext uri="{FF2B5EF4-FFF2-40B4-BE49-F238E27FC236}">
                <a16:creationId xmlns:a16="http://schemas.microsoft.com/office/drawing/2014/main" id="{2A943DD1-BD0B-6346-8104-EF25DE341D6E}"/>
              </a:ext>
            </a:extLst>
          </p:cNvPr>
          <p:cNvSpPr/>
          <p:nvPr/>
        </p:nvSpPr>
        <p:spPr>
          <a:xfrm>
            <a:off x="6553200" y="1295400"/>
            <a:ext cx="1479892" cy="369332"/>
          </a:xfrm>
          <a:prstGeom prst="rect">
            <a:avLst/>
          </a:prstGeom>
        </p:spPr>
        <p:txBody>
          <a:bodyPr wrap="none">
            <a:spAutoFit/>
          </a:bodyPr>
          <a:lstStyle/>
          <a:p>
            <a:pPr algn="ctr"/>
            <a:r>
              <a:rPr lang="en-US" b="1" dirty="0"/>
              <a:t>Day-to-Day:</a:t>
            </a:r>
          </a:p>
        </p:txBody>
      </p:sp>
      <p:graphicFrame>
        <p:nvGraphicFramePr>
          <p:cNvPr id="10" name="Diagram 9">
            <a:extLst>
              <a:ext uri="{FF2B5EF4-FFF2-40B4-BE49-F238E27FC236}">
                <a16:creationId xmlns:a16="http://schemas.microsoft.com/office/drawing/2014/main" id="{2A94103F-896B-494E-A2BE-F69AEBE494EF}"/>
              </a:ext>
            </a:extLst>
          </p:cNvPr>
          <p:cNvGraphicFramePr/>
          <p:nvPr>
            <p:extLst>
              <p:ext uri="{D42A27DB-BD31-4B8C-83A1-F6EECF244321}">
                <p14:modId xmlns:p14="http://schemas.microsoft.com/office/powerpoint/2010/main" val="3280258531"/>
              </p:ext>
            </p:extLst>
          </p:nvPr>
        </p:nvGraphicFramePr>
        <p:xfrm>
          <a:off x="105978" y="4267200"/>
          <a:ext cx="12191999" cy="17823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3708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70C52-A414-4A42-A60F-B090D4165F54}"/>
              </a:ext>
            </a:extLst>
          </p:cNvPr>
          <p:cNvSpPr>
            <a:spLocks noGrp="1"/>
          </p:cNvSpPr>
          <p:nvPr>
            <p:ph type="title"/>
          </p:nvPr>
        </p:nvSpPr>
        <p:spPr>
          <a:xfrm>
            <a:off x="607510" y="44247"/>
            <a:ext cx="10972800" cy="944562"/>
          </a:xfrm>
        </p:spPr>
        <p:txBody>
          <a:bodyPr>
            <a:noAutofit/>
          </a:bodyPr>
          <a:lstStyle/>
          <a:p>
            <a:r>
              <a:rPr lang="en-US" sz="2800" b="1" dirty="0">
                <a:solidFill>
                  <a:schemeClr val="accent1">
                    <a:lumMod val="50000"/>
                  </a:schemeClr>
                </a:solidFill>
                <a:latin typeface="+mj-lt"/>
              </a:rPr>
              <a:t>PBG offers a positive, supportive learning environment to support your career</a:t>
            </a:r>
          </a:p>
        </p:txBody>
      </p:sp>
      <p:sp>
        <p:nvSpPr>
          <p:cNvPr id="4" name="Slide Number Placeholder 3">
            <a:extLst>
              <a:ext uri="{FF2B5EF4-FFF2-40B4-BE49-F238E27FC236}">
                <a16:creationId xmlns:a16="http://schemas.microsoft.com/office/drawing/2014/main" id="{EBEA5CB0-7CAC-45E1-B216-B5162CA256A2}"/>
              </a:ext>
            </a:extLst>
          </p:cNvPr>
          <p:cNvSpPr>
            <a:spLocks noGrp="1"/>
          </p:cNvSpPr>
          <p:nvPr>
            <p:ph type="sldNum" sz="quarter" idx="12"/>
          </p:nvPr>
        </p:nvSpPr>
        <p:spPr>
          <a:xfrm>
            <a:off x="4669479" y="6420554"/>
            <a:ext cx="2844800" cy="365125"/>
          </a:xfrm>
        </p:spPr>
        <p:txBody>
          <a:bodyPr/>
          <a:lstStyle/>
          <a:p>
            <a:fld id="{7E90C50F-38B1-4577-B92F-5D93F39DA521}" type="slidenum">
              <a:rPr lang="en-US" smtClean="0">
                <a:latin typeface="+mj-lt"/>
              </a:rPr>
              <a:t>9</a:t>
            </a:fld>
            <a:endParaRPr lang="en-US" dirty="0">
              <a:latin typeface="+mj-lt"/>
            </a:endParaRPr>
          </a:p>
        </p:txBody>
      </p:sp>
      <p:sp>
        <p:nvSpPr>
          <p:cNvPr id="5" name="Google Shape;501;p17">
            <a:extLst>
              <a:ext uri="{FF2B5EF4-FFF2-40B4-BE49-F238E27FC236}">
                <a16:creationId xmlns:a16="http://schemas.microsoft.com/office/drawing/2014/main" id="{AEB5C939-7B60-4EE3-91C7-BC2D3796881E}"/>
              </a:ext>
            </a:extLst>
          </p:cNvPr>
          <p:cNvSpPr/>
          <p:nvPr/>
        </p:nvSpPr>
        <p:spPr>
          <a:xfrm>
            <a:off x="7514279" y="3608899"/>
            <a:ext cx="2003672" cy="1358437"/>
          </a:xfrm>
          <a:prstGeom prst="rect">
            <a:avLst/>
          </a:prstGeom>
          <a:noFill/>
          <a:ln>
            <a:noFill/>
          </a:ln>
        </p:spPr>
        <p:txBody>
          <a:bodyPr spcFirstLastPara="1" wrap="square" lIns="46800" tIns="46800" rIns="46800" bIns="46800" anchor="t" anchorCtr="0">
            <a:noAutofit/>
          </a:bodyPr>
          <a:lstStyle/>
          <a:p>
            <a:pPr marL="285750" marR="0" lvl="0" indent="-285750" algn="l" rtl="0">
              <a:spcBef>
                <a:spcPts val="0"/>
              </a:spcBef>
              <a:spcAft>
                <a:spcPts val="0"/>
              </a:spcAft>
              <a:buClr>
                <a:srgbClr val="000000"/>
              </a:buClr>
              <a:buSzPts val="1900"/>
              <a:buFont typeface="Arial" panose="020B0604020202020204" pitchFamily="34" charset="0"/>
              <a:buChar char="•"/>
            </a:pPr>
            <a:r>
              <a:rPr lang="en-US" sz="1600" dirty="0">
                <a:solidFill>
                  <a:srgbClr val="000000"/>
                </a:solidFill>
                <a:latin typeface="+mj-lt"/>
                <a:ea typeface="Calibri"/>
                <a:cs typeface="Calibri"/>
                <a:sym typeface="Calibri"/>
              </a:rPr>
              <a:t>In a member survey, </a:t>
            </a:r>
            <a:r>
              <a:rPr lang="en-US" sz="1600" b="1" dirty="0">
                <a:solidFill>
                  <a:srgbClr val="000000"/>
                </a:solidFill>
                <a:latin typeface="+mj-lt"/>
                <a:ea typeface="Calibri"/>
                <a:cs typeface="Calibri"/>
                <a:sym typeface="Calibri"/>
              </a:rPr>
              <a:t>94% of project participants would recommend us </a:t>
            </a:r>
            <a:r>
              <a:rPr lang="en-US" sz="1600" dirty="0">
                <a:solidFill>
                  <a:srgbClr val="000000"/>
                </a:solidFill>
                <a:latin typeface="+mj-lt"/>
                <a:ea typeface="Calibri"/>
                <a:cs typeface="Calibri"/>
                <a:sym typeface="Calibri"/>
              </a:rPr>
              <a:t>to their friends or colleagues</a:t>
            </a:r>
            <a:endParaRPr sz="1600" dirty="0">
              <a:solidFill>
                <a:schemeClr val="dk1"/>
              </a:solidFill>
              <a:latin typeface="+mj-lt"/>
              <a:ea typeface="Arial"/>
              <a:cs typeface="Arial"/>
              <a:sym typeface="Arial"/>
            </a:endParaRPr>
          </a:p>
          <a:p>
            <a:pPr marL="228600" marR="0" lvl="0" indent="-107950" algn="l" rtl="0">
              <a:spcBef>
                <a:spcPts val="760"/>
              </a:spcBef>
              <a:spcAft>
                <a:spcPts val="0"/>
              </a:spcAft>
              <a:buNone/>
            </a:pPr>
            <a:endParaRPr sz="1600" dirty="0">
              <a:solidFill>
                <a:srgbClr val="000000"/>
              </a:solidFill>
              <a:latin typeface="+mj-lt"/>
              <a:ea typeface="Calibri"/>
              <a:cs typeface="Calibri"/>
              <a:sym typeface="Calibri"/>
            </a:endParaRPr>
          </a:p>
        </p:txBody>
      </p:sp>
      <p:grpSp>
        <p:nvGrpSpPr>
          <p:cNvPr id="6" name="Google Shape;502;p17">
            <a:extLst>
              <a:ext uri="{FF2B5EF4-FFF2-40B4-BE49-F238E27FC236}">
                <a16:creationId xmlns:a16="http://schemas.microsoft.com/office/drawing/2014/main" id="{326DEBD8-6975-4F1F-8841-42528C1F63C2}"/>
              </a:ext>
            </a:extLst>
          </p:cNvPr>
          <p:cNvGrpSpPr/>
          <p:nvPr/>
        </p:nvGrpSpPr>
        <p:grpSpPr>
          <a:xfrm>
            <a:off x="304800" y="1369544"/>
            <a:ext cx="11582400" cy="2103120"/>
            <a:chOff x="547725" y="2496320"/>
            <a:chExt cx="8048550" cy="2103120"/>
          </a:xfrm>
          <a:effectLst>
            <a:outerShdw blurRad="50800" dist="38100" dir="2700000" algn="tl" rotWithShape="0">
              <a:prstClr val="black">
                <a:alpha val="40000"/>
              </a:prstClr>
            </a:outerShdw>
          </a:effectLst>
        </p:grpSpPr>
        <p:sp>
          <p:nvSpPr>
            <p:cNvPr id="7" name="Google Shape;503;p17">
              <a:extLst>
                <a:ext uri="{FF2B5EF4-FFF2-40B4-BE49-F238E27FC236}">
                  <a16:creationId xmlns:a16="http://schemas.microsoft.com/office/drawing/2014/main" id="{952CEE2D-2345-4B13-80F4-4EA37B7A1AEC}"/>
                </a:ext>
              </a:extLst>
            </p:cNvPr>
            <p:cNvSpPr/>
            <p:nvPr/>
          </p:nvSpPr>
          <p:spPr>
            <a:xfrm>
              <a:off x="547725" y="2496320"/>
              <a:ext cx="1463040" cy="210312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dirty="0">
                  <a:solidFill>
                    <a:srgbClr val="000000"/>
                  </a:solidFill>
                  <a:latin typeface="+mj-lt"/>
                  <a:ea typeface="Calibri"/>
                  <a:cs typeface="Calibri"/>
                  <a:sym typeface="Calibri"/>
                </a:rPr>
                <a:t>Supportive</a:t>
              </a:r>
              <a:endParaRPr sz="2400" dirty="0">
                <a:solidFill>
                  <a:schemeClr val="dk1"/>
                </a:solidFill>
                <a:latin typeface="+mj-lt"/>
                <a:ea typeface="Arial"/>
                <a:cs typeface="Arial"/>
                <a:sym typeface="Arial"/>
              </a:endParaRPr>
            </a:p>
            <a:p>
              <a:pPr marL="0" marR="0" lvl="0" indent="0" algn="ctr" rtl="0">
                <a:lnSpc>
                  <a:spcPct val="150000"/>
                </a:lnSpc>
                <a:spcBef>
                  <a:spcPts val="0"/>
                </a:spcBef>
                <a:spcAft>
                  <a:spcPts val="0"/>
                </a:spcAft>
                <a:buNone/>
              </a:pPr>
              <a:r>
                <a:rPr lang="en-US" sz="2000" b="1" dirty="0">
                  <a:solidFill>
                    <a:srgbClr val="000000"/>
                  </a:solidFill>
                  <a:latin typeface="+mj-lt"/>
                  <a:ea typeface="Calibri"/>
                  <a:cs typeface="Calibri"/>
                  <a:sym typeface="Calibri"/>
                </a:rPr>
                <a:t>Learning</a:t>
              </a:r>
              <a:endParaRPr sz="2400" dirty="0">
                <a:solidFill>
                  <a:schemeClr val="dk1"/>
                </a:solidFill>
                <a:latin typeface="+mj-lt"/>
                <a:ea typeface="Arial"/>
                <a:cs typeface="Arial"/>
                <a:sym typeface="Arial"/>
              </a:endParaRPr>
            </a:p>
            <a:p>
              <a:pPr marL="0" marR="0" lvl="0" indent="0" algn="ctr" rtl="0">
                <a:lnSpc>
                  <a:spcPct val="150000"/>
                </a:lnSpc>
                <a:spcBef>
                  <a:spcPts val="0"/>
                </a:spcBef>
                <a:spcAft>
                  <a:spcPts val="0"/>
                </a:spcAft>
                <a:buNone/>
              </a:pPr>
              <a:r>
                <a:rPr lang="en-US" sz="2000" b="1" dirty="0">
                  <a:solidFill>
                    <a:srgbClr val="000000"/>
                  </a:solidFill>
                  <a:latin typeface="+mj-lt"/>
                  <a:ea typeface="Calibri"/>
                  <a:cs typeface="Calibri"/>
                  <a:sym typeface="Calibri"/>
                </a:rPr>
                <a:t>Environment</a:t>
              </a:r>
              <a:endParaRPr sz="2400" dirty="0">
                <a:solidFill>
                  <a:schemeClr val="dk1"/>
                </a:solidFill>
                <a:latin typeface="+mj-lt"/>
                <a:ea typeface="Arial"/>
                <a:cs typeface="Arial"/>
                <a:sym typeface="Arial"/>
              </a:endParaRPr>
            </a:p>
          </p:txBody>
        </p:sp>
        <p:sp>
          <p:nvSpPr>
            <p:cNvPr id="8" name="Google Shape;504;p17">
              <a:extLst>
                <a:ext uri="{FF2B5EF4-FFF2-40B4-BE49-F238E27FC236}">
                  <a16:creationId xmlns:a16="http://schemas.microsoft.com/office/drawing/2014/main" id="{23FC4F13-A255-4801-8B04-3CC251FD40F9}"/>
                </a:ext>
              </a:extLst>
            </p:cNvPr>
            <p:cNvSpPr/>
            <p:nvPr/>
          </p:nvSpPr>
          <p:spPr>
            <a:xfrm>
              <a:off x="2194102" y="2496320"/>
              <a:ext cx="1463040" cy="2103120"/>
            </a:xfrm>
            <a:prstGeom prst="roundRect">
              <a:avLst>
                <a:gd name="adj" fmla="val 16667"/>
              </a:avLst>
            </a:prstGeom>
            <a:solidFill>
              <a:schemeClr val="tx2">
                <a:lumMod val="20000"/>
                <a:lumOff val="80000"/>
              </a:schemeClr>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dirty="0">
                  <a:solidFill>
                    <a:srgbClr val="000000"/>
                  </a:solidFill>
                  <a:latin typeface="+mj-lt"/>
                  <a:ea typeface="Calibri"/>
                  <a:cs typeface="Calibri"/>
                  <a:sym typeface="Calibri"/>
                </a:rPr>
                <a:t>Networking</a:t>
              </a:r>
              <a:endParaRPr sz="2400" dirty="0">
                <a:solidFill>
                  <a:schemeClr val="dk1"/>
                </a:solidFill>
                <a:latin typeface="+mj-lt"/>
                <a:ea typeface="Arial"/>
                <a:cs typeface="Arial"/>
                <a:sym typeface="Arial"/>
              </a:endParaRPr>
            </a:p>
            <a:p>
              <a:pPr marL="0" marR="0" lvl="0" indent="0" algn="ctr" rtl="0">
                <a:lnSpc>
                  <a:spcPct val="150000"/>
                </a:lnSpc>
                <a:spcBef>
                  <a:spcPts val="0"/>
                </a:spcBef>
                <a:spcAft>
                  <a:spcPts val="0"/>
                </a:spcAft>
                <a:buNone/>
              </a:pPr>
              <a:r>
                <a:rPr lang="en-US" sz="2000" b="1" dirty="0">
                  <a:solidFill>
                    <a:srgbClr val="000000"/>
                  </a:solidFill>
                  <a:latin typeface="+mj-lt"/>
                  <a:ea typeface="Calibri"/>
                  <a:cs typeface="Calibri"/>
                  <a:sym typeface="Calibri"/>
                </a:rPr>
                <a:t>Opportunities</a:t>
              </a:r>
              <a:endParaRPr sz="2400" dirty="0">
                <a:solidFill>
                  <a:schemeClr val="dk1"/>
                </a:solidFill>
                <a:latin typeface="+mj-lt"/>
                <a:ea typeface="Arial"/>
                <a:cs typeface="Arial"/>
                <a:sym typeface="Arial"/>
              </a:endParaRPr>
            </a:p>
          </p:txBody>
        </p:sp>
        <p:sp>
          <p:nvSpPr>
            <p:cNvPr id="9" name="Google Shape;505;p17">
              <a:extLst>
                <a:ext uri="{FF2B5EF4-FFF2-40B4-BE49-F238E27FC236}">
                  <a16:creationId xmlns:a16="http://schemas.microsoft.com/office/drawing/2014/main" id="{F7DFE494-430F-41CF-A421-172B37F226E1}"/>
                </a:ext>
              </a:extLst>
            </p:cNvPr>
            <p:cNvSpPr/>
            <p:nvPr/>
          </p:nvSpPr>
          <p:spPr>
            <a:xfrm>
              <a:off x="3840479" y="2496320"/>
              <a:ext cx="1463040" cy="2103120"/>
            </a:xfrm>
            <a:prstGeom prst="roundRect">
              <a:avLst>
                <a:gd name="adj" fmla="val 16667"/>
              </a:avLst>
            </a:prstGeom>
            <a:solidFill>
              <a:schemeClr val="tx2">
                <a:lumMod val="40000"/>
                <a:lumOff val="60000"/>
              </a:schemeClr>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dirty="0">
                  <a:solidFill>
                    <a:srgbClr val="000000"/>
                  </a:solidFill>
                  <a:latin typeface="+mj-lt"/>
                  <a:ea typeface="Calibri"/>
                  <a:cs typeface="Calibri"/>
                  <a:sym typeface="Calibri"/>
                </a:rPr>
                <a:t>Access to</a:t>
              </a:r>
              <a:endParaRPr sz="2400" dirty="0">
                <a:solidFill>
                  <a:schemeClr val="dk1"/>
                </a:solidFill>
                <a:latin typeface="+mj-lt"/>
                <a:ea typeface="Arial"/>
                <a:cs typeface="Arial"/>
                <a:sym typeface="Arial"/>
              </a:endParaRPr>
            </a:p>
            <a:p>
              <a:pPr marL="0" marR="0" lvl="0" indent="0" algn="ctr" rtl="0">
                <a:lnSpc>
                  <a:spcPct val="150000"/>
                </a:lnSpc>
                <a:spcBef>
                  <a:spcPts val="0"/>
                </a:spcBef>
                <a:spcAft>
                  <a:spcPts val="0"/>
                </a:spcAft>
                <a:buNone/>
              </a:pPr>
              <a:r>
                <a:rPr lang="en-US" sz="2000" b="1" dirty="0">
                  <a:solidFill>
                    <a:srgbClr val="000000"/>
                  </a:solidFill>
                  <a:latin typeface="+mj-lt"/>
                  <a:ea typeface="Calibri"/>
                  <a:cs typeface="Calibri"/>
                  <a:sym typeface="Calibri"/>
                </a:rPr>
                <a:t>Full-Time</a:t>
              </a:r>
              <a:endParaRPr sz="2400" dirty="0">
                <a:solidFill>
                  <a:schemeClr val="dk1"/>
                </a:solidFill>
                <a:latin typeface="+mj-lt"/>
                <a:ea typeface="Arial"/>
                <a:cs typeface="Arial"/>
                <a:sym typeface="Arial"/>
              </a:endParaRPr>
            </a:p>
            <a:p>
              <a:pPr marL="0" marR="0" lvl="0" indent="0" algn="ctr" rtl="0">
                <a:lnSpc>
                  <a:spcPct val="150000"/>
                </a:lnSpc>
                <a:spcBef>
                  <a:spcPts val="0"/>
                </a:spcBef>
                <a:spcAft>
                  <a:spcPts val="0"/>
                </a:spcAft>
                <a:buNone/>
              </a:pPr>
              <a:r>
                <a:rPr lang="en-US" sz="2000" b="1" dirty="0">
                  <a:solidFill>
                    <a:srgbClr val="000000"/>
                  </a:solidFill>
                  <a:latin typeface="+mj-lt"/>
                  <a:ea typeface="Calibri"/>
                  <a:cs typeface="Calibri"/>
                  <a:sym typeface="Calibri"/>
                </a:rPr>
                <a:t>Consultants</a:t>
              </a:r>
              <a:endParaRPr sz="2400" dirty="0">
                <a:solidFill>
                  <a:schemeClr val="dk1"/>
                </a:solidFill>
                <a:latin typeface="+mj-lt"/>
                <a:ea typeface="Arial"/>
                <a:cs typeface="Arial"/>
                <a:sym typeface="Arial"/>
              </a:endParaRPr>
            </a:p>
          </p:txBody>
        </p:sp>
        <p:sp>
          <p:nvSpPr>
            <p:cNvPr id="10" name="Google Shape;506;p17">
              <a:extLst>
                <a:ext uri="{FF2B5EF4-FFF2-40B4-BE49-F238E27FC236}">
                  <a16:creationId xmlns:a16="http://schemas.microsoft.com/office/drawing/2014/main" id="{DA3666E3-ED6E-44B9-ACD1-EB4A7C707C9F}"/>
                </a:ext>
              </a:extLst>
            </p:cNvPr>
            <p:cNvSpPr/>
            <p:nvPr/>
          </p:nvSpPr>
          <p:spPr>
            <a:xfrm>
              <a:off x="5486856" y="2496320"/>
              <a:ext cx="1463040" cy="210312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dirty="0">
                  <a:solidFill>
                    <a:srgbClr val="000000"/>
                  </a:solidFill>
                  <a:latin typeface="+mj-lt"/>
                  <a:ea typeface="Calibri"/>
                  <a:cs typeface="Calibri"/>
                  <a:sym typeface="Calibri"/>
                </a:rPr>
                <a:t>Positive</a:t>
              </a:r>
              <a:endParaRPr sz="2400" dirty="0">
                <a:solidFill>
                  <a:schemeClr val="dk1"/>
                </a:solidFill>
                <a:latin typeface="+mj-lt"/>
                <a:ea typeface="Arial"/>
                <a:cs typeface="Arial"/>
                <a:sym typeface="Arial"/>
              </a:endParaRPr>
            </a:p>
            <a:p>
              <a:pPr marL="0" marR="0" lvl="0" indent="0" algn="ctr" rtl="0">
                <a:lnSpc>
                  <a:spcPct val="150000"/>
                </a:lnSpc>
                <a:spcBef>
                  <a:spcPts val="0"/>
                </a:spcBef>
                <a:spcAft>
                  <a:spcPts val="0"/>
                </a:spcAft>
                <a:buNone/>
              </a:pPr>
              <a:r>
                <a:rPr lang="en-US" sz="2000" b="1" dirty="0">
                  <a:solidFill>
                    <a:srgbClr val="000000"/>
                  </a:solidFill>
                  <a:latin typeface="+mj-lt"/>
                  <a:ea typeface="Calibri"/>
                  <a:cs typeface="Calibri"/>
                  <a:sym typeface="Calibri"/>
                </a:rPr>
                <a:t>Past Member</a:t>
              </a:r>
              <a:endParaRPr sz="2400" dirty="0">
                <a:solidFill>
                  <a:schemeClr val="dk1"/>
                </a:solidFill>
                <a:latin typeface="+mj-lt"/>
                <a:ea typeface="Arial"/>
                <a:cs typeface="Arial"/>
                <a:sym typeface="Arial"/>
              </a:endParaRPr>
            </a:p>
            <a:p>
              <a:pPr marL="0" marR="0" lvl="0" indent="0" algn="ctr" rtl="0">
                <a:lnSpc>
                  <a:spcPct val="150000"/>
                </a:lnSpc>
                <a:spcBef>
                  <a:spcPts val="0"/>
                </a:spcBef>
                <a:spcAft>
                  <a:spcPts val="0"/>
                </a:spcAft>
                <a:buNone/>
              </a:pPr>
              <a:r>
                <a:rPr lang="en-US" sz="2000" b="1" dirty="0">
                  <a:solidFill>
                    <a:srgbClr val="000000"/>
                  </a:solidFill>
                  <a:latin typeface="+mj-lt"/>
                  <a:ea typeface="Calibri"/>
                  <a:cs typeface="Calibri"/>
                  <a:sym typeface="Calibri"/>
                </a:rPr>
                <a:t>Experience</a:t>
              </a:r>
              <a:endParaRPr sz="2400" dirty="0">
                <a:solidFill>
                  <a:schemeClr val="dk1"/>
                </a:solidFill>
                <a:latin typeface="+mj-lt"/>
                <a:ea typeface="Arial"/>
                <a:cs typeface="Arial"/>
                <a:sym typeface="Arial"/>
              </a:endParaRPr>
            </a:p>
          </p:txBody>
        </p:sp>
        <p:sp>
          <p:nvSpPr>
            <p:cNvPr id="11" name="Google Shape;507;p17">
              <a:extLst>
                <a:ext uri="{FF2B5EF4-FFF2-40B4-BE49-F238E27FC236}">
                  <a16:creationId xmlns:a16="http://schemas.microsoft.com/office/drawing/2014/main" id="{0EAC25C4-74E0-4F45-9153-26BBFA7D01E4}"/>
                </a:ext>
              </a:extLst>
            </p:cNvPr>
            <p:cNvSpPr/>
            <p:nvPr/>
          </p:nvSpPr>
          <p:spPr>
            <a:xfrm>
              <a:off x="7133235" y="2496320"/>
              <a:ext cx="1463040" cy="2103120"/>
            </a:xfrm>
            <a:prstGeom prst="roundRect">
              <a:avLst>
                <a:gd name="adj" fmla="val 16667"/>
              </a:avLst>
            </a:prstGeom>
            <a:solidFill>
              <a:schemeClr val="tx2">
                <a:lumMod val="75000"/>
                <a:alpha val="80000"/>
              </a:schemeClr>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dirty="0">
                  <a:solidFill>
                    <a:schemeClr val="bg1"/>
                  </a:solidFill>
                  <a:latin typeface="+mj-lt"/>
                  <a:ea typeface="Calibri"/>
                  <a:cs typeface="Calibri"/>
                  <a:sym typeface="Calibri"/>
                </a:rPr>
                <a:t>Career</a:t>
              </a:r>
              <a:endParaRPr sz="2400" dirty="0">
                <a:solidFill>
                  <a:schemeClr val="bg1"/>
                </a:solidFill>
                <a:latin typeface="+mj-lt"/>
                <a:ea typeface="Arial"/>
                <a:cs typeface="Arial"/>
                <a:sym typeface="Arial"/>
              </a:endParaRPr>
            </a:p>
            <a:p>
              <a:pPr marL="0" marR="0" lvl="0" indent="0" algn="ctr" rtl="0">
                <a:lnSpc>
                  <a:spcPct val="150000"/>
                </a:lnSpc>
                <a:spcBef>
                  <a:spcPts val="0"/>
                </a:spcBef>
                <a:spcAft>
                  <a:spcPts val="0"/>
                </a:spcAft>
                <a:buNone/>
              </a:pPr>
              <a:r>
                <a:rPr lang="en-US" sz="2000" b="1" dirty="0">
                  <a:solidFill>
                    <a:schemeClr val="bg1"/>
                  </a:solidFill>
                  <a:latin typeface="+mj-lt"/>
                  <a:ea typeface="Calibri"/>
                  <a:cs typeface="Calibri"/>
                  <a:sym typeface="Calibri"/>
                </a:rPr>
                <a:t>Development</a:t>
              </a:r>
              <a:endParaRPr sz="2400" dirty="0">
                <a:solidFill>
                  <a:schemeClr val="bg1"/>
                </a:solidFill>
                <a:latin typeface="+mj-lt"/>
                <a:ea typeface="Arial"/>
                <a:cs typeface="Arial"/>
                <a:sym typeface="Arial"/>
              </a:endParaRPr>
            </a:p>
            <a:p>
              <a:pPr marL="0" marR="0" lvl="0" indent="0" algn="ctr" rtl="0">
                <a:lnSpc>
                  <a:spcPct val="150000"/>
                </a:lnSpc>
                <a:spcBef>
                  <a:spcPts val="0"/>
                </a:spcBef>
                <a:spcAft>
                  <a:spcPts val="0"/>
                </a:spcAft>
                <a:buNone/>
              </a:pPr>
              <a:r>
                <a:rPr lang="en-US" sz="2000" b="1" dirty="0">
                  <a:solidFill>
                    <a:schemeClr val="bg1"/>
                  </a:solidFill>
                  <a:latin typeface="+mj-lt"/>
                  <a:ea typeface="Calibri"/>
                  <a:cs typeface="Calibri"/>
                  <a:sym typeface="Calibri"/>
                </a:rPr>
                <a:t>Support</a:t>
              </a:r>
              <a:endParaRPr sz="2400" dirty="0">
                <a:solidFill>
                  <a:schemeClr val="bg1"/>
                </a:solidFill>
                <a:latin typeface="+mj-lt"/>
                <a:ea typeface="Arial"/>
                <a:cs typeface="Arial"/>
                <a:sym typeface="Arial"/>
              </a:endParaRPr>
            </a:p>
          </p:txBody>
        </p:sp>
      </p:grpSp>
      <p:sp>
        <p:nvSpPr>
          <p:cNvPr id="12" name="Google Shape;508;p17">
            <a:extLst>
              <a:ext uri="{FF2B5EF4-FFF2-40B4-BE49-F238E27FC236}">
                <a16:creationId xmlns:a16="http://schemas.microsoft.com/office/drawing/2014/main" id="{46AB4B62-B43F-4A6F-BD2E-DEEE4C62C3E6}"/>
              </a:ext>
            </a:extLst>
          </p:cNvPr>
          <p:cNvSpPr/>
          <p:nvPr/>
        </p:nvSpPr>
        <p:spPr>
          <a:xfrm>
            <a:off x="5145035" y="3600801"/>
            <a:ext cx="2003667" cy="1339312"/>
          </a:xfrm>
          <a:prstGeom prst="rect">
            <a:avLst/>
          </a:prstGeom>
          <a:noFill/>
          <a:ln>
            <a:noFill/>
          </a:ln>
        </p:spPr>
        <p:txBody>
          <a:bodyPr spcFirstLastPara="1" wrap="square" lIns="46800" tIns="46800" rIns="46800" bIns="46800" anchor="t" anchorCtr="0">
            <a:noAutofit/>
          </a:bodyPr>
          <a:lstStyle/>
          <a:p>
            <a:pPr marL="285750" marR="0" lvl="0" indent="-285750" algn="l" rtl="0">
              <a:spcBef>
                <a:spcPts val="0"/>
              </a:spcBef>
              <a:spcAft>
                <a:spcPts val="0"/>
              </a:spcAft>
              <a:buClr>
                <a:srgbClr val="000000"/>
              </a:buClr>
              <a:buSzPts val="1900"/>
              <a:buFont typeface="Arial" panose="020B0604020202020204" pitchFamily="34" charset="0"/>
              <a:buChar char="•"/>
            </a:pPr>
            <a:r>
              <a:rPr lang="en-US" sz="1600" b="1" dirty="0">
                <a:solidFill>
                  <a:srgbClr val="000000"/>
                </a:solidFill>
                <a:latin typeface="+mj-lt"/>
                <a:ea typeface="Calibri"/>
                <a:cs typeface="Calibri"/>
                <a:sym typeface="Calibri"/>
              </a:rPr>
              <a:t>Strong brand presence </a:t>
            </a:r>
            <a:r>
              <a:rPr lang="en-US" sz="1600" dirty="0">
                <a:solidFill>
                  <a:srgbClr val="000000"/>
                </a:solidFill>
                <a:latin typeface="+mj-lt"/>
                <a:ea typeface="Calibri"/>
                <a:cs typeface="Calibri"/>
                <a:sym typeface="Calibri"/>
              </a:rPr>
              <a:t>in major consulting and pharmaceutical firms, VCs, and broad connections in healthcare industry</a:t>
            </a:r>
            <a:endParaRPr sz="1400" dirty="0">
              <a:solidFill>
                <a:schemeClr val="dk1"/>
              </a:solidFill>
              <a:latin typeface="+mj-lt"/>
              <a:ea typeface="Arial"/>
              <a:cs typeface="Arial"/>
              <a:sym typeface="Arial"/>
            </a:endParaRPr>
          </a:p>
        </p:txBody>
      </p:sp>
      <p:sp>
        <p:nvSpPr>
          <p:cNvPr id="13" name="Google Shape;509;p17">
            <a:extLst>
              <a:ext uri="{FF2B5EF4-FFF2-40B4-BE49-F238E27FC236}">
                <a16:creationId xmlns:a16="http://schemas.microsoft.com/office/drawing/2014/main" id="{CF5C1677-BEE3-4C2E-BBE7-24A16C2E0B7B}"/>
              </a:ext>
            </a:extLst>
          </p:cNvPr>
          <p:cNvSpPr/>
          <p:nvPr/>
        </p:nvSpPr>
        <p:spPr>
          <a:xfrm>
            <a:off x="2674046" y="3600801"/>
            <a:ext cx="2105412" cy="971700"/>
          </a:xfrm>
          <a:prstGeom prst="rect">
            <a:avLst/>
          </a:prstGeom>
          <a:noFill/>
          <a:ln>
            <a:noFill/>
          </a:ln>
        </p:spPr>
        <p:txBody>
          <a:bodyPr spcFirstLastPara="1" wrap="square" lIns="46800" tIns="46800" rIns="46800" bIns="46800" anchor="t" anchorCtr="0">
            <a:noAutofit/>
          </a:bodyPr>
          <a:lstStyle/>
          <a:p>
            <a:pPr marL="171450" marR="0" lvl="0" indent="-171450" algn="l" rtl="0">
              <a:spcBef>
                <a:spcPts val="0"/>
              </a:spcBef>
              <a:spcAft>
                <a:spcPts val="0"/>
              </a:spcAft>
              <a:buClr>
                <a:srgbClr val="000000"/>
              </a:buClr>
              <a:buSzPts val="1900"/>
              <a:buFont typeface="Arial" panose="020B0604020202020204" pitchFamily="34" charset="0"/>
              <a:buChar char="•"/>
            </a:pPr>
            <a:r>
              <a:rPr lang="en-US" sz="1600" b="1" dirty="0">
                <a:solidFill>
                  <a:srgbClr val="000000"/>
                </a:solidFill>
                <a:latin typeface="+mj-lt"/>
                <a:ea typeface="Calibri"/>
                <a:cs typeface="Calibri"/>
                <a:sym typeface="Calibri"/>
              </a:rPr>
              <a:t>Career workshops </a:t>
            </a:r>
            <a:r>
              <a:rPr lang="en-US" sz="1600" dirty="0">
                <a:solidFill>
                  <a:srgbClr val="000000"/>
                </a:solidFill>
                <a:latin typeface="+mj-lt"/>
                <a:ea typeface="Calibri"/>
                <a:cs typeface="Calibri"/>
                <a:sym typeface="Calibri"/>
              </a:rPr>
              <a:t>with full-time consulting professionals</a:t>
            </a:r>
          </a:p>
          <a:p>
            <a:pPr marL="171450" marR="0" lvl="0" indent="-171450" algn="l" rtl="0">
              <a:spcBef>
                <a:spcPts val="0"/>
              </a:spcBef>
              <a:spcAft>
                <a:spcPts val="0"/>
              </a:spcAft>
              <a:buClr>
                <a:srgbClr val="000000"/>
              </a:buClr>
              <a:buSzPts val="1900"/>
              <a:buFont typeface="Arial" panose="020B0604020202020204" pitchFamily="34" charset="0"/>
              <a:buChar char="•"/>
            </a:pPr>
            <a:endParaRPr lang="en-US" sz="1600" dirty="0">
              <a:solidFill>
                <a:srgbClr val="000000"/>
              </a:solidFill>
              <a:latin typeface="+mj-lt"/>
              <a:ea typeface="Calibri"/>
              <a:cs typeface="Calibri"/>
              <a:sym typeface="Calibri"/>
            </a:endParaRPr>
          </a:p>
          <a:p>
            <a:pPr marL="171450" marR="0" lvl="0" indent="-171450" algn="l" rtl="0">
              <a:spcBef>
                <a:spcPts val="0"/>
              </a:spcBef>
              <a:spcAft>
                <a:spcPts val="0"/>
              </a:spcAft>
              <a:buClr>
                <a:srgbClr val="000000"/>
              </a:buClr>
              <a:buSzPts val="1900"/>
              <a:buFont typeface="Arial" panose="020B0604020202020204" pitchFamily="34" charset="0"/>
              <a:buChar char="•"/>
            </a:pPr>
            <a:r>
              <a:rPr lang="en-US" sz="1600" b="1" dirty="0">
                <a:solidFill>
                  <a:srgbClr val="000000"/>
                </a:solidFill>
                <a:latin typeface="+mj-lt"/>
                <a:ea typeface="Calibri"/>
                <a:cs typeface="Calibri"/>
                <a:sym typeface="Calibri"/>
              </a:rPr>
              <a:t>Club</a:t>
            </a:r>
            <a:r>
              <a:rPr lang="en-US" sz="1600" dirty="0">
                <a:solidFill>
                  <a:srgbClr val="000000"/>
                </a:solidFill>
                <a:latin typeface="+mj-lt"/>
                <a:ea typeface="Calibri"/>
                <a:cs typeface="Calibri"/>
                <a:sym typeface="Calibri"/>
              </a:rPr>
              <a:t> </a:t>
            </a:r>
            <a:r>
              <a:rPr lang="en-US" sz="1600" b="1" dirty="0">
                <a:solidFill>
                  <a:srgbClr val="000000"/>
                </a:solidFill>
                <a:latin typeface="+mj-lt"/>
                <a:ea typeface="Calibri"/>
                <a:cs typeface="Calibri"/>
                <a:sym typeface="Calibri"/>
              </a:rPr>
              <a:t>happy hours </a:t>
            </a:r>
            <a:r>
              <a:rPr lang="en-US" sz="1600" dirty="0">
                <a:solidFill>
                  <a:srgbClr val="000000"/>
                </a:solidFill>
                <a:latin typeface="+mj-lt"/>
                <a:ea typeface="Calibri"/>
                <a:cs typeface="Calibri"/>
                <a:sym typeface="Calibri"/>
              </a:rPr>
              <a:t>and social events</a:t>
            </a:r>
          </a:p>
          <a:p>
            <a:pPr marR="0" lvl="0" algn="l" rtl="0">
              <a:spcBef>
                <a:spcPts val="0"/>
              </a:spcBef>
              <a:spcAft>
                <a:spcPts val="0"/>
              </a:spcAft>
              <a:buClr>
                <a:srgbClr val="000000"/>
              </a:buClr>
              <a:buSzPts val="1900"/>
            </a:pPr>
            <a:endParaRPr lang="en-US" sz="1400" b="1" dirty="0">
              <a:solidFill>
                <a:schemeClr val="dk1"/>
              </a:solidFill>
              <a:latin typeface="+mj-lt"/>
              <a:ea typeface="Arial"/>
              <a:cs typeface="Arial"/>
              <a:sym typeface="Arial"/>
            </a:endParaRPr>
          </a:p>
          <a:p>
            <a:pPr marR="0" lvl="0" algn="l" rtl="0">
              <a:spcBef>
                <a:spcPts val="0"/>
              </a:spcBef>
              <a:spcAft>
                <a:spcPts val="0"/>
              </a:spcAft>
              <a:buClr>
                <a:srgbClr val="000000"/>
              </a:buClr>
              <a:buSzPts val="1900"/>
            </a:pPr>
            <a:endParaRPr lang="en-US" sz="1600" b="1" dirty="0">
              <a:solidFill>
                <a:srgbClr val="000000"/>
              </a:solidFill>
              <a:latin typeface="+mj-lt"/>
              <a:ea typeface="Arial"/>
              <a:cs typeface="Calibri"/>
              <a:sym typeface="Calibri"/>
            </a:endParaRPr>
          </a:p>
        </p:txBody>
      </p:sp>
      <p:sp>
        <p:nvSpPr>
          <p:cNvPr id="14" name="Google Shape;510;p17">
            <a:extLst>
              <a:ext uri="{FF2B5EF4-FFF2-40B4-BE49-F238E27FC236}">
                <a16:creationId xmlns:a16="http://schemas.microsoft.com/office/drawing/2014/main" id="{8230D715-4ECA-4E6A-AEA7-C23C0DB9D999}"/>
              </a:ext>
            </a:extLst>
          </p:cNvPr>
          <p:cNvSpPr/>
          <p:nvPr/>
        </p:nvSpPr>
        <p:spPr>
          <a:xfrm>
            <a:off x="9883528" y="3638424"/>
            <a:ext cx="2003672" cy="1264065"/>
          </a:xfrm>
          <a:prstGeom prst="rect">
            <a:avLst/>
          </a:prstGeom>
          <a:noFill/>
          <a:ln>
            <a:noFill/>
          </a:ln>
        </p:spPr>
        <p:txBody>
          <a:bodyPr spcFirstLastPara="1" wrap="square" lIns="46800" tIns="46800" rIns="46800" bIns="46800" anchor="t" anchorCtr="0">
            <a:noAutofit/>
          </a:bodyPr>
          <a:lstStyle/>
          <a:p>
            <a:pPr marL="171450" marR="0" lvl="0" indent="-171450" algn="l" rtl="0">
              <a:spcBef>
                <a:spcPts val="0"/>
              </a:spcBef>
              <a:spcAft>
                <a:spcPts val="0"/>
              </a:spcAft>
              <a:buClr>
                <a:srgbClr val="000000"/>
              </a:buClr>
              <a:buSzPts val="1900"/>
              <a:buFont typeface="Arial" panose="020B0604020202020204" pitchFamily="34" charset="0"/>
              <a:buChar char="•"/>
            </a:pPr>
            <a:r>
              <a:rPr lang="en-US" sz="1600" b="1" dirty="0">
                <a:solidFill>
                  <a:srgbClr val="000000"/>
                </a:solidFill>
                <a:latin typeface="+mj-lt"/>
                <a:ea typeface="Calibri"/>
                <a:cs typeface="Calibri"/>
                <a:sym typeface="Calibri"/>
              </a:rPr>
              <a:t>Great resume builder! </a:t>
            </a:r>
          </a:p>
          <a:p>
            <a:pPr marL="171450" marR="0" lvl="0" indent="-171450" algn="l" rtl="0">
              <a:spcBef>
                <a:spcPts val="0"/>
              </a:spcBef>
              <a:spcAft>
                <a:spcPts val="0"/>
              </a:spcAft>
              <a:buClr>
                <a:srgbClr val="000000"/>
              </a:buClr>
              <a:buSzPts val="1900"/>
              <a:buFont typeface="Arial" panose="020B0604020202020204" pitchFamily="34" charset="0"/>
              <a:buChar char="•"/>
            </a:pPr>
            <a:endParaRPr lang="en-US" sz="1600" b="1" dirty="0">
              <a:solidFill>
                <a:srgbClr val="000000"/>
              </a:solidFill>
              <a:latin typeface="+mj-lt"/>
              <a:ea typeface="Calibri"/>
              <a:cs typeface="Calibri"/>
              <a:sym typeface="Calibri"/>
            </a:endParaRPr>
          </a:p>
          <a:p>
            <a:pPr marL="171450" marR="0" lvl="0" indent="-171450" algn="l" rtl="0">
              <a:spcBef>
                <a:spcPts val="0"/>
              </a:spcBef>
              <a:spcAft>
                <a:spcPts val="0"/>
              </a:spcAft>
              <a:buClr>
                <a:srgbClr val="000000"/>
              </a:buClr>
              <a:buSzPts val="1900"/>
              <a:buFont typeface="Arial" panose="020B0604020202020204" pitchFamily="34" charset="0"/>
              <a:buChar char="•"/>
            </a:pPr>
            <a:r>
              <a:rPr lang="en-US" sz="1600" dirty="0">
                <a:solidFill>
                  <a:srgbClr val="000000"/>
                </a:solidFill>
                <a:latin typeface="+mj-lt"/>
                <a:ea typeface="Calibri"/>
                <a:cs typeface="Calibri"/>
                <a:sym typeface="Calibri"/>
              </a:rPr>
              <a:t>Healthcare-related </a:t>
            </a:r>
            <a:r>
              <a:rPr lang="en-US" sz="1600" b="1" dirty="0">
                <a:solidFill>
                  <a:srgbClr val="000000"/>
                </a:solidFill>
                <a:latin typeface="+mj-lt"/>
                <a:ea typeface="Calibri"/>
                <a:cs typeface="Calibri"/>
                <a:sym typeface="Calibri"/>
              </a:rPr>
              <a:t>career panels</a:t>
            </a:r>
          </a:p>
          <a:p>
            <a:pPr marL="171450" marR="0" lvl="0" indent="-171450" algn="l" rtl="0">
              <a:spcBef>
                <a:spcPts val="0"/>
              </a:spcBef>
              <a:spcAft>
                <a:spcPts val="0"/>
              </a:spcAft>
              <a:buClr>
                <a:srgbClr val="000000"/>
              </a:buClr>
              <a:buSzPts val="1900"/>
              <a:buFont typeface="Arial" panose="020B0604020202020204" pitchFamily="34" charset="0"/>
              <a:buChar char="•"/>
            </a:pPr>
            <a:endParaRPr lang="en-US" sz="1600" b="1" dirty="0">
              <a:solidFill>
                <a:srgbClr val="000000"/>
              </a:solidFill>
              <a:latin typeface="+mj-lt"/>
              <a:ea typeface="Calibri"/>
              <a:cs typeface="Calibri"/>
              <a:sym typeface="Calibri"/>
            </a:endParaRPr>
          </a:p>
          <a:p>
            <a:pPr marL="171450" marR="0" lvl="0" indent="-171450" algn="l" rtl="0">
              <a:spcBef>
                <a:spcPts val="0"/>
              </a:spcBef>
              <a:spcAft>
                <a:spcPts val="0"/>
              </a:spcAft>
              <a:buClr>
                <a:srgbClr val="000000"/>
              </a:buClr>
              <a:buSzPts val="1900"/>
              <a:buFont typeface="Arial" panose="020B0604020202020204" pitchFamily="34" charset="0"/>
              <a:buChar char="•"/>
            </a:pPr>
            <a:r>
              <a:rPr lang="en-US" sz="1600" dirty="0">
                <a:solidFill>
                  <a:srgbClr val="000000"/>
                </a:solidFill>
                <a:latin typeface="+mj-lt"/>
                <a:ea typeface="Calibri"/>
                <a:cs typeface="Calibri"/>
                <a:sym typeface="Calibri"/>
              </a:rPr>
              <a:t>PBG Alumni </a:t>
            </a:r>
            <a:r>
              <a:rPr lang="en-US" sz="1600" b="1" dirty="0">
                <a:solidFill>
                  <a:srgbClr val="000000"/>
                </a:solidFill>
                <a:latin typeface="+mj-lt"/>
                <a:ea typeface="Calibri"/>
                <a:cs typeface="Calibri"/>
                <a:sym typeface="Calibri"/>
              </a:rPr>
              <a:t>mentorship program</a:t>
            </a:r>
          </a:p>
          <a:p>
            <a:pPr marL="171450" marR="0" lvl="0" indent="-171450" algn="l" rtl="0">
              <a:spcBef>
                <a:spcPts val="0"/>
              </a:spcBef>
              <a:spcAft>
                <a:spcPts val="0"/>
              </a:spcAft>
              <a:buClr>
                <a:srgbClr val="000000"/>
              </a:buClr>
              <a:buSzPts val="1900"/>
              <a:buFont typeface="Arial" panose="020B0604020202020204" pitchFamily="34" charset="0"/>
              <a:buChar char="•"/>
            </a:pPr>
            <a:endParaRPr lang="en-US" sz="1600" b="1" dirty="0">
              <a:solidFill>
                <a:srgbClr val="000000"/>
              </a:solidFill>
              <a:latin typeface="+mj-lt"/>
              <a:ea typeface="Calibri"/>
              <a:cs typeface="Calibri"/>
              <a:sym typeface="Calibri"/>
            </a:endParaRPr>
          </a:p>
        </p:txBody>
      </p:sp>
      <p:sp>
        <p:nvSpPr>
          <p:cNvPr id="15" name="TextBox 14">
            <a:extLst>
              <a:ext uri="{FF2B5EF4-FFF2-40B4-BE49-F238E27FC236}">
                <a16:creationId xmlns:a16="http://schemas.microsoft.com/office/drawing/2014/main" id="{0633DC25-8742-429F-90BA-AFDD1C7852ED}"/>
              </a:ext>
            </a:extLst>
          </p:cNvPr>
          <p:cNvSpPr txBox="1"/>
          <p:nvPr/>
        </p:nvSpPr>
        <p:spPr>
          <a:xfrm>
            <a:off x="304800" y="3613190"/>
            <a:ext cx="2105412" cy="3262432"/>
          </a:xfrm>
          <a:prstGeom prst="rect">
            <a:avLst/>
          </a:prstGeom>
          <a:noFill/>
        </p:spPr>
        <p:txBody>
          <a:bodyPr wrap="square">
            <a:spAutoFit/>
          </a:bodyPr>
          <a:lstStyle/>
          <a:p>
            <a:pPr marL="171450" marR="0" lvl="0" indent="-171450" algn="l" rtl="0">
              <a:spcBef>
                <a:spcPts val="0"/>
              </a:spcBef>
              <a:spcAft>
                <a:spcPts val="0"/>
              </a:spcAft>
              <a:buClr>
                <a:srgbClr val="000000"/>
              </a:buClr>
              <a:buSzPts val="1900"/>
              <a:buFont typeface="Arial" panose="020B0604020202020204" pitchFamily="34" charset="0"/>
              <a:buChar char="•"/>
            </a:pPr>
            <a:r>
              <a:rPr lang="en-US" sz="1600" dirty="0">
                <a:solidFill>
                  <a:srgbClr val="000000"/>
                </a:solidFill>
                <a:latin typeface="+mj-lt"/>
                <a:ea typeface="Calibri"/>
                <a:cs typeface="Calibri"/>
                <a:sym typeface="Calibri"/>
              </a:rPr>
              <a:t>Develop your </a:t>
            </a:r>
            <a:r>
              <a:rPr lang="en-US" sz="1600" b="1" dirty="0">
                <a:solidFill>
                  <a:srgbClr val="000000"/>
                </a:solidFill>
                <a:latin typeface="+mj-lt"/>
                <a:ea typeface="Calibri"/>
                <a:cs typeface="Calibri"/>
                <a:sym typeface="Calibri"/>
              </a:rPr>
              <a:t>research, communication, and presentation skills</a:t>
            </a:r>
          </a:p>
          <a:p>
            <a:pPr marL="171450" marR="0" lvl="0" indent="-171450" algn="l" rtl="0">
              <a:spcBef>
                <a:spcPts val="0"/>
              </a:spcBef>
              <a:spcAft>
                <a:spcPts val="0"/>
              </a:spcAft>
              <a:buClr>
                <a:srgbClr val="000000"/>
              </a:buClr>
              <a:buSzPts val="1900"/>
              <a:buFont typeface="Arial" panose="020B0604020202020204" pitchFamily="34" charset="0"/>
              <a:buChar char="•"/>
            </a:pPr>
            <a:endParaRPr lang="en-US" sz="1600" dirty="0">
              <a:solidFill>
                <a:srgbClr val="000000"/>
              </a:solidFill>
              <a:latin typeface="+mj-lt"/>
              <a:ea typeface="Calibri"/>
              <a:cs typeface="Calibri"/>
              <a:sym typeface="Calibri"/>
            </a:endParaRPr>
          </a:p>
          <a:p>
            <a:pPr marL="171450" marR="0" lvl="0" indent="-171450" algn="l" rtl="0">
              <a:spcBef>
                <a:spcPts val="0"/>
              </a:spcBef>
              <a:spcAft>
                <a:spcPts val="0"/>
              </a:spcAft>
              <a:buClr>
                <a:srgbClr val="000000"/>
              </a:buClr>
              <a:buSzPts val="1900"/>
              <a:buFont typeface="Arial" panose="020B0604020202020204" pitchFamily="34" charset="0"/>
              <a:buChar char="•"/>
            </a:pPr>
            <a:r>
              <a:rPr lang="en-US" sz="1600" dirty="0">
                <a:solidFill>
                  <a:srgbClr val="000000"/>
                </a:solidFill>
                <a:latin typeface="+mj-lt"/>
                <a:ea typeface="Calibri"/>
                <a:cs typeface="Calibri"/>
                <a:sym typeface="Calibri"/>
              </a:rPr>
              <a:t>Learn from peers, PBG leadership, project advisors, and clients</a:t>
            </a:r>
          </a:p>
          <a:p>
            <a:pPr marL="171450" marR="0" lvl="0" indent="-171450" algn="l" rtl="0">
              <a:spcBef>
                <a:spcPts val="0"/>
              </a:spcBef>
              <a:spcAft>
                <a:spcPts val="0"/>
              </a:spcAft>
              <a:buClr>
                <a:srgbClr val="000000"/>
              </a:buClr>
              <a:buSzPts val="1900"/>
              <a:buFont typeface="Arial" panose="020B0604020202020204" pitchFamily="34" charset="0"/>
              <a:buChar char="•"/>
            </a:pPr>
            <a:endParaRPr lang="en-US" sz="1600" dirty="0">
              <a:solidFill>
                <a:srgbClr val="000000"/>
              </a:solidFill>
              <a:latin typeface="+mj-lt"/>
              <a:ea typeface="Calibri"/>
              <a:cs typeface="Calibri"/>
              <a:sym typeface="Calibri"/>
            </a:endParaRPr>
          </a:p>
          <a:p>
            <a:pPr marR="0" lvl="0" algn="l" rtl="0">
              <a:spcBef>
                <a:spcPts val="0"/>
              </a:spcBef>
              <a:spcAft>
                <a:spcPts val="0"/>
              </a:spcAft>
              <a:buClr>
                <a:srgbClr val="000000"/>
              </a:buClr>
              <a:buSzPts val="1900"/>
            </a:pPr>
            <a:endParaRPr lang="en-US" sz="1600" dirty="0">
              <a:solidFill>
                <a:srgbClr val="000000"/>
              </a:solidFill>
              <a:latin typeface="+mj-lt"/>
              <a:ea typeface="Arial"/>
              <a:cs typeface="Calibri"/>
              <a:sym typeface="Calibri"/>
            </a:endParaRPr>
          </a:p>
          <a:p>
            <a:pPr marL="171450" marR="0" lvl="0" indent="-171450" algn="l" rtl="0">
              <a:spcBef>
                <a:spcPts val="0"/>
              </a:spcBef>
              <a:spcAft>
                <a:spcPts val="0"/>
              </a:spcAft>
              <a:buClr>
                <a:srgbClr val="000000"/>
              </a:buClr>
              <a:buSzPts val="1900"/>
              <a:buFont typeface="Arial" panose="020B0604020202020204" pitchFamily="34" charset="0"/>
              <a:buChar char="•"/>
            </a:pPr>
            <a:endParaRPr lang="en-US" sz="1400" dirty="0">
              <a:solidFill>
                <a:schemeClr val="dk1"/>
              </a:solidFill>
              <a:latin typeface="+mj-lt"/>
              <a:ea typeface="Arial"/>
              <a:cs typeface="Arial"/>
              <a:sym typeface="Arial"/>
            </a:endParaRPr>
          </a:p>
        </p:txBody>
      </p:sp>
      <p:sp>
        <p:nvSpPr>
          <p:cNvPr id="16" name="TextBox 15">
            <a:extLst>
              <a:ext uri="{FF2B5EF4-FFF2-40B4-BE49-F238E27FC236}">
                <a16:creationId xmlns:a16="http://schemas.microsoft.com/office/drawing/2014/main" id="{37743A0E-4B84-41F4-B823-6994FC90E959}"/>
              </a:ext>
            </a:extLst>
          </p:cNvPr>
          <p:cNvSpPr txBox="1"/>
          <p:nvPr/>
        </p:nvSpPr>
        <p:spPr>
          <a:xfrm>
            <a:off x="4686300" y="-533400"/>
            <a:ext cx="2819400" cy="369332"/>
          </a:xfrm>
          <a:prstGeom prst="rect">
            <a:avLst/>
          </a:prstGeom>
          <a:solidFill>
            <a:srgbClr val="00B050"/>
          </a:solidFill>
        </p:spPr>
        <p:txBody>
          <a:bodyPr wrap="square" rtlCol="0">
            <a:spAutoFit/>
          </a:bodyPr>
          <a:lstStyle/>
          <a:p>
            <a:pPr algn="ctr"/>
            <a:r>
              <a:rPr lang="en-US" dirty="0">
                <a:solidFill>
                  <a:schemeClr val="bg1"/>
                </a:solidFill>
              </a:rPr>
              <a:t>Varun</a:t>
            </a:r>
          </a:p>
        </p:txBody>
      </p:sp>
    </p:spTree>
    <p:extLst>
      <p:ext uri="{BB962C8B-B14F-4D97-AF65-F5344CB8AC3E}">
        <p14:creationId xmlns:p14="http://schemas.microsoft.com/office/powerpoint/2010/main" val="895745113"/>
      </p:ext>
    </p:extLst>
  </p:cSld>
  <p:clrMapOvr>
    <a:masterClrMapping/>
  </p:clrMapOvr>
</p:sld>
</file>

<file path=ppt/theme/theme1.xml><?xml version="1.0" encoding="utf-8"?>
<a:theme xmlns:a="http://schemas.openxmlformats.org/drawingml/2006/main" name="First client meeting_NeuroFlow">
  <a:themeElements>
    <a:clrScheme name="Custom 6">
      <a:dk1>
        <a:srgbClr val="000000"/>
      </a:dk1>
      <a:lt1>
        <a:srgbClr val="FFFFFF"/>
      </a:lt1>
      <a:dk2>
        <a:srgbClr val="1A4066"/>
      </a:dk2>
      <a:lt2>
        <a:srgbClr val="EEECE1"/>
      </a:lt2>
      <a:accent1>
        <a:srgbClr val="193F6A"/>
      </a:accent1>
      <a:accent2>
        <a:srgbClr val="A72119"/>
      </a:accent2>
      <a:accent3>
        <a:srgbClr val="286EBC"/>
      </a:accent3>
      <a:accent4>
        <a:srgbClr val="D14625"/>
      </a:accent4>
      <a:accent5>
        <a:srgbClr val="D8D9D8"/>
      </a:accent5>
      <a:accent6>
        <a:srgbClr val="F1F2F1"/>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irst client meeting_NeuroFlow">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First client meeting_NeuroFlow">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17236</TotalTime>
  <Words>1855</Words>
  <Application>Microsoft Office PowerPoint</Application>
  <PresentationFormat>Widescreen</PresentationFormat>
  <Paragraphs>355</Paragraphs>
  <Slides>18</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Arial</vt:lpstr>
      <vt:lpstr>Calibri</vt:lpstr>
      <vt:lpstr>Calibri Light</vt:lpstr>
      <vt:lpstr>Sabon Next LT</vt:lpstr>
      <vt:lpstr>黑体</vt:lpstr>
      <vt:lpstr>Tw Cen MT</vt:lpstr>
      <vt:lpstr>Verdana</vt:lpstr>
      <vt:lpstr>Wingdings</vt:lpstr>
      <vt:lpstr>First client meeting_NeuroFlow</vt:lpstr>
      <vt:lpstr>Custom Design</vt:lpstr>
      <vt:lpstr>1_First client meeting_NeuroFlow</vt:lpstr>
      <vt:lpstr>2_First client meeting_NeuroFlow</vt:lpstr>
      <vt:lpstr>Penn Biotech Group</vt:lpstr>
      <vt:lpstr>Presenting Team</vt:lpstr>
      <vt:lpstr>Penn Biotech Group Mission Statement</vt:lpstr>
      <vt:lpstr>2021-2022 Penn Biotech Group (PBG) E-Board</vt:lpstr>
      <vt:lpstr>Who We Are: Penn Biotech Group is a student-run organization dedicated to preparing advanced degree candidates for careers in management consulting and finance</vt:lpstr>
      <vt:lpstr>Who We Are: A Range of Backgrounds and Expertise Areas</vt:lpstr>
      <vt:lpstr>PBG members conduct pro bono consulting while expanding their consulting toolkit through internal and external educational opportunities</vt:lpstr>
      <vt:lpstr>Benefits of Consulting</vt:lpstr>
      <vt:lpstr>PBG offers a positive, supportive learning environment to support your career</vt:lpstr>
      <vt:lpstr>PBG Healthcare Consulting: Team Hierarchy and Responsibilities</vt:lpstr>
      <vt:lpstr>PBG Consulting Projects</vt:lpstr>
      <vt:lpstr>Project Engagement Overview</vt:lpstr>
      <vt:lpstr>Select project example types completed this past year</vt:lpstr>
      <vt:lpstr>Healthcare Case Competition</vt:lpstr>
      <vt:lpstr>Example Case (mini-MBA) – Good Stent Company Acquisition</vt:lpstr>
      <vt:lpstr>Example Approach – Validating Product Fit in Market</vt:lpstr>
      <vt:lpstr>Kick-off – Fall 2021</vt:lpstr>
      <vt:lpstr>Join us and make a real impact on your career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PBG Healthcare Consulting</dc:title>
  <dc:creator>Windows User</dc:creator>
  <cp:lastModifiedBy>Windows User</cp:lastModifiedBy>
  <cp:revision>459</cp:revision>
  <dcterms:created xsi:type="dcterms:W3CDTF">2017-06-08T14:48:38Z</dcterms:created>
  <dcterms:modified xsi:type="dcterms:W3CDTF">2021-08-17T12:32:37Z</dcterms:modified>
</cp:coreProperties>
</file>